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63" r:id="rId3"/>
    <p:sldId id="264" r:id="rId4"/>
    <p:sldId id="259" r:id="rId5"/>
    <p:sldId id="261" r:id="rId6"/>
    <p:sldId id="273" r:id="rId7"/>
    <p:sldId id="274" r:id="rId8"/>
    <p:sldId id="275" r:id="rId9"/>
    <p:sldId id="279" r:id="rId10"/>
    <p:sldId id="280" r:id="rId11"/>
    <p:sldId id="281" r:id="rId12"/>
    <p:sldId id="282" r:id="rId13"/>
    <p:sldId id="293" r:id="rId14"/>
    <p:sldId id="298" r:id="rId15"/>
    <p:sldId id="296" r:id="rId16"/>
    <p:sldId id="284" r:id="rId17"/>
    <p:sldId id="286" r:id="rId18"/>
    <p:sldId id="285" r:id="rId19"/>
    <p:sldId id="287" r:id="rId20"/>
    <p:sldId id="288" r:id="rId21"/>
    <p:sldId id="289" r:id="rId22"/>
    <p:sldId id="290" r:id="rId23"/>
    <p:sldId id="291" r:id="rId24"/>
    <p:sldId id="292" r:id="rId25"/>
    <p:sldId id="299" r:id="rId2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873A"/>
    <a:srgbClr val="FFFFFF"/>
    <a:srgbClr val="FEEECF"/>
    <a:srgbClr val="FFC409"/>
    <a:srgbClr val="7F7F7F"/>
    <a:srgbClr val="616161"/>
    <a:srgbClr val="F5F5F5"/>
    <a:srgbClr val="F6F6F6"/>
    <a:srgbClr val="D5D5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402" autoAdjust="0"/>
  </p:normalViewPr>
  <p:slideViewPr>
    <p:cSldViewPr snapToGrid="0">
      <p:cViewPr varScale="1">
        <p:scale>
          <a:sx n="99" d="100"/>
          <a:sy n="99" d="100"/>
        </p:scale>
        <p:origin x="9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82A0B9-2845-46D7-9466-AB246414D7E4}" type="datetimeFigureOut">
              <a:rPr lang="ru-RU" smtClean="0"/>
              <a:t>25.07.2024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7D78D-6A56-4AC9-A4BC-331FDBF5E5DB}" type="slidenum">
              <a:rPr lang="ru-RU" smtClean="0"/>
              <a:t>‹#›</a:t>
            </a:fld>
            <a:endParaRPr lang="ru-RU"/>
          </a:p>
        </p:txBody>
      </p:sp>
    </p:spTree>
    <p:extLst>
      <p:ext uri="{BB962C8B-B14F-4D97-AF65-F5344CB8AC3E}">
        <p14:creationId xmlns:p14="http://schemas.microsoft.com/office/powerpoint/2010/main" val="3183603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517D78D-6A56-4AC9-A4BC-331FDBF5E5DB}" type="slidenum">
              <a:rPr lang="ru-RU" smtClean="0"/>
              <a:t>1</a:t>
            </a:fld>
            <a:endParaRPr lang="ru-RU"/>
          </a:p>
        </p:txBody>
      </p:sp>
    </p:spTree>
    <p:extLst>
      <p:ext uri="{BB962C8B-B14F-4D97-AF65-F5344CB8AC3E}">
        <p14:creationId xmlns:p14="http://schemas.microsoft.com/office/powerpoint/2010/main" val="3553489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517D78D-6A56-4AC9-A4BC-331FDBF5E5DB}" type="slidenum">
              <a:rPr lang="ru-RU" smtClean="0"/>
              <a:t>9</a:t>
            </a:fld>
            <a:endParaRPr lang="ru-RU"/>
          </a:p>
        </p:txBody>
      </p:sp>
    </p:spTree>
    <p:extLst>
      <p:ext uri="{BB962C8B-B14F-4D97-AF65-F5344CB8AC3E}">
        <p14:creationId xmlns:p14="http://schemas.microsoft.com/office/powerpoint/2010/main" val="3685396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517D78D-6A56-4AC9-A4BC-331FDBF5E5DB}" type="slidenum">
              <a:rPr lang="ru-RU" smtClean="0"/>
              <a:t>13</a:t>
            </a:fld>
            <a:endParaRPr lang="ru-RU"/>
          </a:p>
        </p:txBody>
      </p:sp>
    </p:spTree>
    <p:extLst>
      <p:ext uri="{BB962C8B-B14F-4D97-AF65-F5344CB8AC3E}">
        <p14:creationId xmlns:p14="http://schemas.microsoft.com/office/powerpoint/2010/main" val="904974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517D78D-6A56-4AC9-A4BC-331FDBF5E5DB}" type="slidenum">
              <a:rPr lang="ru-RU" smtClean="0"/>
              <a:t>16</a:t>
            </a:fld>
            <a:endParaRPr lang="ru-RU"/>
          </a:p>
        </p:txBody>
      </p:sp>
    </p:spTree>
    <p:extLst>
      <p:ext uri="{BB962C8B-B14F-4D97-AF65-F5344CB8AC3E}">
        <p14:creationId xmlns:p14="http://schemas.microsoft.com/office/powerpoint/2010/main" val="2917920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517D78D-6A56-4AC9-A4BC-331FDBF5E5DB}" type="slidenum">
              <a:rPr lang="ru-RU" smtClean="0"/>
              <a:t>25</a:t>
            </a:fld>
            <a:endParaRPr lang="ru-RU"/>
          </a:p>
        </p:txBody>
      </p:sp>
    </p:spTree>
    <p:extLst>
      <p:ext uri="{BB962C8B-B14F-4D97-AF65-F5344CB8AC3E}">
        <p14:creationId xmlns:p14="http://schemas.microsoft.com/office/powerpoint/2010/main" val="1834547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05BB99-61ED-4BF1-8A17-24C66C1EF66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6577A571-5380-4B44-9C31-37E564865D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2E88B4CB-E97F-4E99-96A1-BB4E8AEBE1DB}"/>
              </a:ext>
            </a:extLst>
          </p:cNvPr>
          <p:cNvSpPr>
            <a:spLocks noGrp="1"/>
          </p:cNvSpPr>
          <p:nvPr>
            <p:ph type="dt" sz="half" idx="10"/>
          </p:nvPr>
        </p:nvSpPr>
        <p:spPr/>
        <p:txBody>
          <a:bodyPr/>
          <a:lstStyle/>
          <a:p>
            <a:fld id="{36E75247-D1FA-418D-8742-3D1567A582EE}" type="datetimeFigureOut">
              <a:rPr lang="ru-RU" smtClean="0"/>
              <a:t>25.07.2024</a:t>
            </a:fld>
            <a:endParaRPr lang="ru-RU"/>
          </a:p>
        </p:txBody>
      </p:sp>
      <p:sp>
        <p:nvSpPr>
          <p:cNvPr id="5" name="Нижний колонтитул 4">
            <a:extLst>
              <a:ext uri="{FF2B5EF4-FFF2-40B4-BE49-F238E27FC236}">
                <a16:creationId xmlns:a16="http://schemas.microsoft.com/office/drawing/2014/main" id="{7BEA3189-9835-479F-B50C-964F7143621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8AFE343-5DE4-4E3B-95C0-4E6FF13AE2AE}"/>
              </a:ext>
            </a:extLst>
          </p:cNvPr>
          <p:cNvSpPr>
            <a:spLocks noGrp="1"/>
          </p:cNvSpPr>
          <p:nvPr>
            <p:ph type="sldNum" sz="quarter" idx="12"/>
          </p:nvPr>
        </p:nvSpPr>
        <p:spPr/>
        <p:txBody>
          <a:bodyPr/>
          <a:lstStyle/>
          <a:p>
            <a:fld id="{582DC136-5D2F-4841-B12F-AE1AF526C458}" type="slidenum">
              <a:rPr lang="ru-RU" smtClean="0"/>
              <a:t>‹#›</a:t>
            </a:fld>
            <a:endParaRPr lang="ru-RU"/>
          </a:p>
        </p:txBody>
      </p:sp>
    </p:spTree>
    <p:extLst>
      <p:ext uri="{BB962C8B-B14F-4D97-AF65-F5344CB8AC3E}">
        <p14:creationId xmlns:p14="http://schemas.microsoft.com/office/powerpoint/2010/main" val="133391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76701B8-5BEB-4BC3-A720-CCAC83B0576F}"/>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55C43695-D305-4CC4-9643-398D877623A7}"/>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8796250-9758-4952-BA0F-E8CB9FC67342}"/>
              </a:ext>
            </a:extLst>
          </p:cNvPr>
          <p:cNvSpPr>
            <a:spLocks noGrp="1"/>
          </p:cNvSpPr>
          <p:nvPr>
            <p:ph type="dt" sz="half" idx="10"/>
          </p:nvPr>
        </p:nvSpPr>
        <p:spPr/>
        <p:txBody>
          <a:bodyPr/>
          <a:lstStyle/>
          <a:p>
            <a:fld id="{36E75247-D1FA-418D-8742-3D1567A582EE}" type="datetimeFigureOut">
              <a:rPr lang="ru-RU" smtClean="0"/>
              <a:t>25.07.2024</a:t>
            </a:fld>
            <a:endParaRPr lang="ru-RU"/>
          </a:p>
        </p:txBody>
      </p:sp>
      <p:sp>
        <p:nvSpPr>
          <p:cNvPr id="5" name="Нижний колонтитул 4">
            <a:extLst>
              <a:ext uri="{FF2B5EF4-FFF2-40B4-BE49-F238E27FC236}">
                <a16:creationId xmlns:a16="http://schemas.microsoft.com/office/drawing/2014/main" id="{1040ACD5-7C9C-4BBE-8CF9-6263F06DCAB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49CF38A-71D6-442A-938E-BA73EE691FB7}"/>
              </a:ext>
            </a:extLst>
          </p:cNvPr>
          <p:cNvSpPr>
            <a:spLocks noGrp="1"/>
          </p:cNvSpPr>
          <p:nvPr>
            <p:ph type="sldNum" sz="quarter" idx="12"/>
          </p:nvPr>
        </p:nvSpPr>
        <p:spPr/>
        <p:txBody>
          <a:bodyPr/>
          <a:lstStyle/>
          <a:p>
            <a:fld id="{582DC136-5D2F-4841-B12F-AE1AF526C458}" type="slidenum">
              <a:rPr lang="ru-RU" smtClean="0"/>
              <a:t>‹#›</a:t>
            </a:fld>
            <a:endParaRPr lang="ru-RU"/>
          </a:p>
        </p:txBody>
      </p:sp>
    </p:spTree>
    <p:extLst>
      <p:ext uri="{BB962C8B-B14F-4D97-AF65-F5344CB8AC3E}">
        <p14:creationId xmlns:p14="http://schemas.microsoft.com/office/powerpoint/2010/main" val="3733377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6576ADD0-59E6-4D89-B80F-E9BEF4E1F2E1}"/>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62C14339-0965-4B42-A27F-2238487E852C}"/>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56065D8-32BB-429A-A16D-2AA9137E73D4}"/>
              </a:ext>
            </a:extLst>
          </p:cNvPr>
          <p:cNvSpPr>
            <a:spLocks noGrp="1"/>
          </p:cNvSpPr>
          <p:nvPr>
            <p:ph type="dt" sz="half" idx="10"/>
          </p:nvPr>
        </p:nvSpPr>
        <p:spPr/>
        <p:txBody>
          <a:bodyPr/>
          <a:lstStyle/>
          <a:p>
            <a:fld id="{36E75247-D1FA-418D-8742-3D1567A582EE}" type="datetimeFigureOut">
              <a:rPr lang="ru-RU" smtClean="0"/>
              <a:t>25.07.2024</a:t>
            </a:fld>
            <a:endParaRPr lang="ru-RU"/>
          </a:p>
        </p:txBody>
      </p:sp>
      <p:sp>
        <p:nvSpPr>
          <p:cNvPr id="5" name="Нижний колонтитул 4">
            <a:extLst>
              <a:ext uri="{FF2B5EF4-FFF2-40B4-BE49-F238E27FC236}">
                <a16:creationId xmlns:a16="http://schemas.microsoft.com/office/drawing/2014/main" id="{C1ECD0C5-98A3-49E1-927F-36F1C5F46DC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E559422-D970-4D5C-B3F3-EEEFFE91B178}"/>
              </a:ext>
            </a:extLst>
          </p:cNvPr>
          <p:cNvSpPr>
            <a:spLocks noGrp="1"/>
          </p:cNvSpPr>
          <p:nvPr>
            <p:ph type="sldNum" sz="quarter" idx="12"/>
          </p:nvPr>
        </p:nvSpPr>
        <p:spPr/>
        <p:txBody>
          <a:bodyPr/>
          <a:lstStyle/>
          <a:p>
            <a:fld id="{582DC136-5D2F-4841-B12F-AE1AF526C458}" type="slidenum">
              <a:rPr lang="ru-RU" smtClean="0"/>
              <a:t>‹#›</a:t>
            </a:fld>
            <a:endParaRPr lang="ru-RU"/>
          </a:p>
        </p:txBody>
      </p:sp>
    </p:spTree>
    <p:extLst>
      <p:ext uri="{BB962C8B-B14F-4D97-AF65-F5344CB8AC3E}">
        <p14:creationId xmlns:p14="http://schemas.microsoft.com/office/powerpoint/2010/main" val="2964975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FF063C7-56EE-41AD-809F-A65C237AD2D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EDC93E6-59AB-4149-8340-9EAB6D247349}"/>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1E6D303-86D3-4847-A880-5BB6F8A9EF3A}"/>
              </a:ext>
            </a:extLst>
          </p:cNvPr>
          <p:cNvSpPr>
            <a:spLocks noGrp="1"/>
          </p:cNvSpPr>
          <p:nvPr>
            <p:ph type="dt" sz="half" idx="10"/>
          </p:nvPr>
        </p:nvSpPr>
        <p:spPr/>
        <p:txBody>
          <a:bodyPr/>
          <a:lstStyle/>
          <a:p>
            <a:fld id="{36E75247-D1FA-418D-8742-3D1567A582EE}" type="datetimeFigureOut">
              <a:rPr lang="ru-RU" smtClean="0"/>
              <a:t>25.07.2024</a:t>
            </a:fld>
            <a:endParaRPr lang="ru-RU"/>
          </a:p>
        </p:txBody>
      </p:sp>
      <p:sp>
        <p:nvSpPr>
          <p:cNvPr id="5" name="Нижний колонтитул 4">
            <a:extLst>
              <a:ext uri="{FF2B5EF4-FFF2-40B4-BE49-F238E27FC236}">
                <a16:creationId xmlns:a16="http://schemas.microsoft.com/office/drawing/2014/main" id="{825BC208-341F-4F24-A0B9-16C6C8EDE16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645C942-3145-4CCD-BFE5-6F8FDD688D5D}"/>
              </a:ext>
            </a:extLst>
          </p:cNvPr>
          <p:cNvSpPr>
            <a:spLocks noGrp="1"/>
          </p:cNvSpPr>
          <p:nvPr>
            <p:ph type="sldNum" sz="quarter" idx="12"/>
          </p:nvPr>
        </p:nvSpPr>
        <p:spPr/>
        <p:txBody>
          <a:bodyPr/>
          <a:lstStyle/>
          <a:p>
            <a:fld id="{582DC136-5D2F-4841-B12F-AE1AF526C458}" type="slidenum">
              <a:rPr lang="ru-RU" smtClean="0"/>
              <a:t>‹#›</a:t>
            </a:fld>
            <a:endParaRPr lang="ru-RU"/>
          </a:p>
        </p:txBody>
      </p:sp>
    </p:spTree>
    <p:extLst>
      <p:ext uri="{BB962C8B-B14F-4D97-AF65-F5344CB8AC3E}">
        <p14:creationId xmlns:p14="http://schemas.microsoft.com/office/powerpoint/2010/main" val="72943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C67F53F-5A38-41FC-AA14-0A1CB23A8619}"/>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BFCFA084-F3F3-4F7B-829E-E5B9106057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F28D5FA8-B95D-4D33-8F63-67C014E780A7}"/>
              </a:ext>
            </a:extLst>
          </p:cNvPr>
          <p:cNvSpPr>
            <a:spLocks noGrp="1"/>
          </p:cNvSpPr>
          <p:nvPr>
            <p:ph type="dt" sz="half" idx="10"/>
          </p:nvPr>
        </p:nvSpPr>
        <p:spPr/>
        <p:txBody>
          <a:bodyPr/>
          <a:lstStyle/>
          <a:p>
            <a:fld id="{36E75247-D1FA-418D-8742-3D1567A582EE}" type="datetimeFigureOut">
              <a:rPr lang="ru-RU" smtClean="0"/>
              <a:t>25.07.2024</a:t>
            </a:fld>
            <a:endParaRPr lang="ru-RU"/>
          </a:p>
        </p:txBody>
      </p:sp>
      <p:sp>
        <p:nvSpPr>
          <p:cNvPr id="5" name="Нижний колонтитул 4">
            <a:extLst>
              <a:ext uri="{FF2B5EF4-FFF2-40B4-BE49-F238E27FC236}">
                <a16:creationId xmlns:a16="http://schemas.microsoft.com/office/drawing/2014/main" id="{2A016B01-3E04-4EB1-9BDC-DB422503250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3DB9B27-2EDD-4053-BFCE-B1869CBF27C2}"/>
              </a:ext>
            </a:extLst>
          </p:cNvPr>
          <p:cNvSpPr>
            <a:spLocks noGrp="1"/>
          </p:cNvSpPr>
          <p:nvPr>
            <p:ph type="sldNum" sz="quarter" idx="12"/>
          </p:nvPr>
        </p:nvSpPr>
        <p:spPr/>
        <p:txBody>
          <a:bodyPr/>
          <a:lstStyle/>
          <a:p>
            <a:fld id="{582DC136-5D2F-4841-B12F-AE1AF526C458}" type="slidenum">
              <a:rPr lang="ru-RU" smtClean="0"/>
              <a:t>‹#›</a:t>
            </a:fld>
            <a:endParaRPr lang="ru-RU"/>
          </a:p>
        </p:txBody>
      </p:sp>
    </p:spTree>
    <p:extLst>
      <p:ext uri="{BB962C8B-B14F-4D97-AF65-F5344CB8AC3E}">
        <p14:creationId xmlns:p14="http://schemas.microsoft.com/office/powerpoint/2010/main" val="3841389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5EC3AD9-7577-46AA-965C-CF62A3D1DB72}"/>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31D53104-AD88-4445-82AA-8BE4F89FC0AF}"/>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82F7C75B-0D87-4185-81FB-E2C3ACDA1A01}"/>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C555FC33-F696-4FB4-AD4B-73C00D105852}"/>
              </a:ext>
            </a:extLst>
          </p:cNvPr>
          <p:cNvSpPr>
            <a:spLocks noGrp="1"/>
          </p:cNvSpPr>
          <p:nvPr>
            <p:ph type="dt" sz="half" idx="10"/>
          </p:nvPr>
        </p:nvSpPr>
        <p:spPr/>
        <p:txBody>
          <a:bodyPr/>
          <a:lstStyle/>
          <a:p>
            <a:fld id="{36E75247-D1FA-418D-8742-3D1567A582EE}" type="datetimeFigureOut">
              <a:rPr lang="ru-RU" smtClean="0"/>
              <a:t>25.07.2024</a:t>
            </a:fld>
            <a:endParaRPr lang="ru-RU"/>
          </a:p>
        </p:txBody>
      </p:sp>
      <p:sp>
        <p:nvSpPr>
          <p:cNvPr id="6" name="Нижний колонтитул 5">
            <a:extLst>
              <a:ext uri="{FF2B5EF4-FFF2-40B4-BE49-F238E27FC236}">
                <a16:creationId xmlns:a16="http://schemas.microsoft.com/office/drawing/2014/main" id="{D401DFD9-E15C-4DD8-9EB2-734A8318B0D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5F4D2330-4CA8-4DD5-89C3-6F7C4387242A}"/>
              </a:ext>
            </a:extLst>
          </p:cNvPr>
          <p:cNvSpPr>
            <a:spLocks noGrp="1"/>
          </p:cNvSpPr>
          <p:nvPr>
            <p:ph type="sldNum" sz="quarter" idx="12"/>
          </p:nvPr>
        </p:nvSpPr>
        <p:spPr/>
        <p:txBody>
          <a:bodyPr/>
          <a:lstStyle/>
          <a:p>
            <a:fld id="{582DC136-5D2F-4841-B12F-AE1AF526C458}" type="slidenum">
              <a:rPr lang="ru-RU" smtClean="0"/>
              <a:t>‹#›</a:t>
            </a:fld>
            <a:endParaRPr lang="ru-RU"/>
          </a:p>
        </p:txBody>
      </p:sp>
    </p:spTree>
    <p:extLst>
      <p:ext uri="{BB962C8B-B14F-4D97-AF65-F5344CB8AC3E}">
        <p14:creationId xmlns:p14="http://schemas.microsoft.com/office/powerpoint/2010/main" val="2100146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E6143F-EB76-429D-90E0-FA11DB5510EF}"/>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7C9154CE-DDFA-4F51-BC48-5F1D8189E5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91E2F094-5BEB-4DA3-913F-B66A894D4A94}"/>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CF3DAD8E-F141-4A9D-A5C4-F04B3DD0D2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BBE968C9-E832-4295-B0F5-78FBC51BA019}"/>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07EED00D-0E54-4A07-BC87-834FFB423CB4}"/>
              </a:ext>
            </a:extLst>
          </p:cNvPr>
          <p:cNvSpPr>
            <a:spLocks noGrp="1"/>
          </p:cNvSpPr>
          <p:nvPr>
            <p:ph type="dt" sz="half" idx="10"/>
          </p:nvPr>
        </p:nvSpPr>
        <p:spPr/>
        <p:txBody>
          <a:bodyPr/>
          <a:lstStyle/>
          <a:p>
            <a:fld id="{36E75247-D1FA-418D-8742-3D1567A582EE}" type="datetimeFigureOut">
              <a:rPr lang="ru-RU" smtClean="0"/>
              <a:t>25.07.2024</a:t>
            </a:fld>
            <a:endParaRPr lang="ru-RU"/>
          </a:p>
        </p:txBody>
      </p:sp>
      <p:sp>
        <p:nvSpPr>
          <p:cNvPr id="8" name="Нижний колонтитул 7">
            <a:extLst>
              <a:ext uri="{FF2B5EF4-FFF2-40B4-BE49-F238E27FC236}">
                <a16:creationId xmlns:a16="http://schemas.microsoft.com/office/drawing/2014/main" id="{D5EBB647-8636-466D-8237-04CF313E0A74}"/>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F6A15518-EA7A-4A7A-A49E-DDD544399625}"/>
              </a:ext>
            </a:extLst>
          </p:cNvPr>
          <p:cNvSpPr>
            <a:spLocks noGrp="1"/>
          </p:cNvSpPr>
          <p:nvPr>
            <p:ph type="sldNum" sz="quarter" idx="12"/>
          </p:nvPr>
        </p:nvSpPr>
        <p:spPr/>
        <p:txBody>
          <a:bodyPr/>
          <a:lstStyle/>
          <a:p>
            <a:fld id="{582DC136-5D2F-4841-B12F-AE1AF526C458}" type="slidenum">
              <a:rPr lang="ru-RU" smtClean="0"/>
              <a:t>‹#›</a:t>
            </a:fld>
            <a:endParaRPr lang="ru-RU"/>
          </a:p>
        </p:txBody>
      </p:sp>
    </p:spTree>
    <p:extLst>
      <p:ext uri="{BB962C8B-B14F-4D97-AF65-F5344CB8AC3E}">
        <p14:creationId xmlns:p14="http://schemas.microsoft.com/office/powerpoint/2010/main" val="1662989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6CC633C-05C8-40B2-8390-33FADF005012}"/>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0CBEBB04-4D00-4F17-8D36-92C0A40066A5}"/>
              </a:ext>
            </a:extLst>
          </p:cNvPr>
          <p:cNvSpPr>
            <a:spLocks noGrp="1"/>
          </p:cNvSpPr>
          <p:nvPr>
            <p:ph type="dt" sz="half" idx="10"/>
          </p:nvPr>
        </p:nvSpPr>
        <p:spPr/>
        <p:txBody>
          <a:bodyPr/>
          <a:lstStyle/>
          <a:p>
            <a:fld id="{36E75247-D1FA-418D-8742-3D1567A582EE}" type="datetimeFigureOut">
              <a:rPr lang="ru-RU" smtClean="0"/>
              <a:t>25.07.2024</a:t>
            </a:fld>
            <a:endParaRPr lang="ru-RU"/>
          </a:p>
        </p:txBody>
      </p:sp>
      <p:sp>
        <p:nvSpPr>
          <p:cNvPr id="4" name="Нижний колонтитул 3">
            <a:extLst>
              <a:ext uri="{FF2B5EF4-FFF2-40B4-BE49-F238E27FC236}">
                <a16:creationId xmlns:a16="http://schemas.microsoft.com/office/drawing/2014/main" id="{A668ADCE-81AC-4CDD-9ED4-035DF1AD584F}"/>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61551011-BD62-435C-B8AB-85EC2EE6F3CB}"/>
              </a:ext>
            </a:extLst>
          </p:cNvPr>
          <p:cNvSpPr>
            <a:spLocks noGrp="1"/>
          </p:cNvSpPr>
          <p:nvPr>
            <p:ph type="sldNum" sz="quarter" idx="12"/>
          </p:nvPr>
        </p:nvSpPr>
        <p:spPr/>
        <p:txBody>
          <a:bodyPr/>
          <a:lstStyle/>
          <a:p>
            <a:fld id="{582DC136-5D2F-4841-B12F-AE1AF526C458}" type="slidenum">
              <a:rPr lang="ru-RU" smtClean="0"/>
              <a:t>‹#›</a:t>
            </a:fld>
            <a:endParaRPr lang="ru-RU"/>
          </a:p>
        </p:txBody>
      </p:sp>
    </p:spTree>
    <p:extLst>
      <p:ext uri="{BB962C8B-B14F-4D97-AF65-F5344CB8AC3E}">
        <p14:creationId xmlns:p14="http://schemas.microsoft.com/office/powerpoint/2010/main" val="2016865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C4C5B72A-75A1-41EF-9D98-B389A4D19329}"/>
              </a:ext>
            </a:extLst>
          </p:cNvPr>
          <p:cNvSpPr>
            <a:spLocks noGrp="1"/>
          </p:cNvSpPr>
          <p:nvPr>
            <p:ph type="dt" sz="half" idx="10"/>
          </p:nvPr>
        </p:nvSpPr>
        <p:spPr/>
        <p:txBody>
          <a:bodyPr/>
          <a:lstStyle/>
          <a:p>
            <a:fld id="{36E75247-D1FA-418D-8742-3D1567A582EE}" type="datetimeFigureOut">
              <a:rPr lang="ru-RU" smtClean="0"/>
              <a:t>25.07.2024</a:t>
            </a:fld>
            <a:endParaRPr lang="ru-RU"/>
          </a:p>
        </p:txBody>
      </p:sp>
      <p:sp>
        <p:nvSpPr>
          <p:cNvPr id="3" name="Нижний колонтитул 2">
            <a:extLst>
              <a:ext uri="{FF2B5EF4-FFF2-40B4-BE49-F238E27FC236}">
                <a16:creationId xmlns:a16="http://schemas.microsoft.com/office/drawing/2014/main" id="{749B2A37-549D-4C5A-8379-59BBB2C010F2}"/>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20F9678D-8158-4F09-887B-67C3D319D738}"/>
              </a:ext>
            </a:extLst>
          </p:cNvPr>
          <p:cNvSpPr>
            <a:spLocks noGrp="1"/>
          </p:cNvSpPr>
          <p:nvPr>
            <p:ph type="sldNum" sz="quarter" idx="12"/>
          </p:nvPr>
        </p:nvSpPr>
        <p:spPr/>
        <p:txBody>
          <a:bodyPr/>
          <a:lstStyle/>
          <a:p>
            <a:fld id="{582DC136-5D2F-4841-B12F-AE1AF526C458}" type="slidenum">
              <a:rPr lang="ru-RU" smtClean="0"/>
              <a:t>‹#›</a:t>
            </a:fld>
            <a:endParaRPr lang="ru-RU"/>
          </a:p>
        </p:txBody>
      </p:sp>
    </p:spTree>
    <p:extLst>
      <p:ext uri="{BB962C8B-B14F-4D97-AF65-F5344CB8AC3E}">
        <p14:creationId xmlns:p14="http://schemas.microsoft.com/office/powerpoint/2010/main" val="3166160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859A57F-E500-481E-9D8D-744A683A3959}"/>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D7B9339D-72B0-4F01-99CC-5C6DBE2775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E4C40F0F-5DE5-48C5-B874-5B7687271C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1CE78FCD-A0F3-4BBB-B682-ED67526460F6}"/>
              </a:ext>
            </a:extLst>
          </p:cNvPr>
          <p:cNvSpPr>
            <a:spLocks noGrp="1"/>
          </p:cNvSpPr>
          <p:nvPr>
            <p:ph type="dt" sz="half" idx="10"/>
          </p:nvPr>
        </p:nvSpPr>
        <p:spPr/>
        <p:txBody>
          <a:bodyPr/>
          <a:lstStyle/>
          <a:p>
            <a:fld id="{36E75247-D1FA-418D-8742-3D1567A582EE}" type="datetimeFigureOut">
              <a:rPr lang="ru-RU" smtClean="0"/>
              <a:t>25.07.2024</a:t>
            </a:fld>
            <a:endParaRPr lang="ru-RU"/>
          </a:p>
        </p:txBody>
      </p:sp>
      <p:sp>
        <p:nvSpPr>
          <p:cNvPr id="6" name="Нижний колонтитул 5">
            <a:extLst>
              <a:ext uri="{FF2B5EF4-FFF2-40B4-BE49-F238E27FC236}">
                <a16:creationId xmlns:a16="http://schemas.microsoft.com/office/drawing/2014/main" id="{A4E0C803-D066-4C06-B584-42F6B892AA6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681CF5E9-A00B-4A98-BA75-74706A92CD93}"/>
              </a:ext>
            </a:extLst>
          </p:cNvPr>
          <p:cNvSpPr>
            <a:spLocks noGrp="1"/>
          </p:cNvSpPr>
          <p:nvPr>
            <p:ph type="sldNum" sz="quarter" idx="12"/>
          </p:nvPr>
        </p:nvSpPr>
        <p:spPr/>
        <p:txBody>
          <a:bodyPr/>
          <a:lstStyle/>
          <a:p>
            <a:fld id="{582DC136-5D2F-4841-B12F-AE1AF526C458}" type="slidenum">
              <a:rPr lang="ru-RU" smtClean="0"/>
              <a:t>‹#›</a:t>
            </a:fld>
            <a:endParaRPr lang="ru-RU"/>
          </a:p>
        </p:txBody>
      </p:sp>
    </p:spTree>
    <p:extLst>
      <p:ext uri="{BB962C8B-B14F-4D97-AF65-F5344CB8AC3E}">
        <p14:creationId xmlns:p14="http://schemas.microsoft.com/office/powerpoint/2010/main" val="2330642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543BDD2-D566-4BC2-8A12-53DAABD1639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36EA8EC7-CF27-49AA-A170-7F26F54953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CA499BE7-4716-4758-865A-E88432A5DD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DE2FAB72-1101-46BE-A90A-FC02408DC2D3}"/>
              </a:ext>
            </a:extLst>
          </p:cNvPr>
          <p:cNvSpPr>
            <a:spLocks noGrp="1"/>
          </p:cNvSpPr>
          <p:nvPr>
            <p:ph type="dt" sz="half" idx="10"/>
          </p:nvPr>
        </p:nvSpPr>
        <p:spPr/>
        <p:txBody>
          <a:bodyPr/>
          <a:lstStyle/>
          <a:p>
            <a:fld id="{36E75247-D1FA-418D-8742-3D1567A582EE}" type="datetimeFigureOut">
              <a:rPr lang="ru-RU" smtClean="0"/>
              <a:t>25.07.2024</a:t>
            </a:fld>
            <a:endParaRPr lang="ru-RU"/>
          </a:p>
        </p:txBody>
      </p:sp>
      <p:sp>
        <p:nvSpPr>
          <p:cNvPr id="6" name="Нижний колонтитул 5">
            <a:extLst>
              <a:ext uri="{FF2B5EF4-FFF2-40B4-BE49-F238E27FC236}">
                <a16:creationId xmlns:a16="http://schemas.microsoft.com/office/drawing/2014/main" id="{B9952A38-5031-4641-B70C-9849BA65A41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E6FF7AF-30E4-4AA9-8179-84963C20DED4}"/>
              </a:ext>
            </a:extLst>
          </p:cNvPr>
          <p:cNvSpPr>
            <a:spLocks noGrp="1"/>
          </p:cNvSpPr>
          <p:nvPr>
            <p:ph type="sldNum" sz="quarter" idx="12"/>
          </p:nvPr>
        </p:nvSpPr>
        <p:spPr/>
        <p:txBody>
          <a:bodyPr/>
          <a:lstStyle/>
          <a:p>
            <a:fld id="{582DC136-5D2F-4841-B12F-AE1AF526C458}" type="slidenum">
              <a:rPr lang="ru-RU" smtClean="0"/>
              <a:t>‹#›</a:t>
            </a:fld>
            <a:endParaRPr lang="ru-RU"/>
          </a:p>
        </p:txBody>
      </p:sp>
    </p:spTree>
    <p:extLst>
      <p:ext uri="{BB962C8B-B14F-4D97-AF65-F5344CB8AC3E}">
        <p14:creationId xmlns:p14="http://schemas.microsoft.com/office/powerpoint/2010/main" val="1121677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6EF210D-F8A7-4A7D-9CB8-1AD4188389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DFED8944-A58A-4990-87F6-9C47E22BA4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0826168-1912-46CF-A52F-B46084D6CC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E75247-D1FA-418D-8742-3D1567A582EE}" type="datetimeFigureOut">
              <a:rPr lang="ru-RU" smtClean="0"/>
              <a:t>25.07.2024</a:t>
            </a:fld>
            <a:endParaRPr lang="ru-RU"/>
          </a:p>
        </p:txBody>
      </p:sp>
      <p:sp>
        <p:nvSpPr>
          <p:cNvPr id="5" name="Нижний колонтитул 4">
            <a:extLst>
              <a:ext uri="{FF2B5EF4-FFF2-40B4-BE49-F238E27FC236}">
                <a16:creationId xmlns:a16="http://schemas.microsoft.com/office/drawing/2014/main" id="{29E812BE-7620-4D9E-AF83-C7D84BE877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BC1D59D3-B951-462A-AB97-6D0CCF1956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DC136-5D2F-4841-B12F-AE1AF526C458}" type="slidenum">
              <a:rPr lang="ru-RU" smtClean="0"/>
              <a:t>‹#›</a:t>
            </a:fld>
            <a:endParaRPr lang="ru-RU"/>
          </a:p>
        </p:txBody>
      </p:sp>
    </p:spTree>
    <p:extLst>
      <p:ext uri="{BB962C8B-B14F-4D97-AF65-F5344CB8AC3E}">
        <p14:creationId xmlns:p14="http://schemas.microsoft.com/office/powerpoint/2010/main" val="2601915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7.jpe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png"/><Relationship Id="rId5" Type="http://schemas.microsoft.com/office/2007/relationships/hdphoto" Target="../media/hdphoto8.wdp"/><Relationship Id="rId10" Type="http://schemas.openxmlformats.org/officeDocument/2006/relationships/image" Target="../media/image72.png"/><Relationship Id="rId4" Type="http://schemas.openxmlformats.org/officeDocument/2006/relationships/image" Target="../media/image44.png"/><Relationship Id="rId9" Type="http://schemas.openxmlformats.org/officeDocument/2006/relationships/image" Target="../media/image71.png"/></Relationships>
</file>

<file path=ppt/slides/_rels/slide1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3.png"/><Relationship Id="rId7"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slides/_rels/slide1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3.png"/><Relationship Id="rId7" Type="http://schemas.openxmlformats.org/officeDocument/2006/relationships/image" Target="../media/image84.png"/><Relationship Id="rId12" Type="http://schemas.openxmlformats.org/officeDocument/2006/relationships/image" Target="../media/image8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3.png"/><Relationship Id="rId11" Type="http://schemas.microsoft.com/office/2007/relationships/hdphoto" Target="../media/hdphoto11.wdp"/><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1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jpg"/><Relationship Id="rId7" Type="http://schemas.openxmlformats.org/officeDocument/2006/relationships/image" Target="../media/image9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2.jp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95.jpg"/></Relationships>
</file>

<file path=ppt/slides/_rels/slide17.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3.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99.png"/><Relationship Id="rId4" Type="http://schemas.openxmlformats.org/officeDocument/2006/relationships/image" Target="../media/image98.png"/></Relationships>
</file>

<file path=ppt/slides/_rels/slide18.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19.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2.wdp"/><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2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16.png"/><Relationship Id="rId4" Type="http://schemas.openxmlformats.org/officeDocument/2006/relationships/image" Target="../media/image115.png"/></Relationships>
</file>

<file path=ppt/slides/_rels/slide22.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19.png"/><Relationship Id="rId4" Type="http://schemas.openxmlformats.org/officeDocument/2006/relationships/image" Target="../media/image118.png"/></Relationships>
</file>

<file path=ppt/slides/_rels/slide2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21.png"/></Relationships>
</file>

<file path=ppt/slides/_rels/slide24.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3.png"/><Relationship Id="rId7" Type="http://schemas.openxmlformats.org/officeDocument/2006/relationships/image" Target="../media/image125.png"/><Relationship Id="rId12" Type="http://schemas.openxmlformats.org/officeDocument/2006/relationships/image" Target="../media/image13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s>
</file>

<file path=ppt/slides/_rels/slide2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microsoft.com/office/2007/relationships/hdphoto" Target="../media/hdphoto12.wdp"/></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3.wdp"/><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3.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5.wdp"/><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5.wdp"/><Relationship Id="rId7"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5.wdp"/><Relationship Id="rId7" Type="http://schemas.openxmlformats.org/officeDocument/2006/relationships/image" Target="../media/image38.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hdphoto" Target="../media/hdphoto9.wdp"/><Relationship Id="rId18" Type="http://schemas.openxmlformats.org/officeDocument/2006/relationships/image" Target="../media/image49.png"/><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image" Target="../media/image45.png"/><Relationship Id="rId17" Type="http://schemas.openxmlformats.org/officeDocument/2006/relationships/image" Target="../media/image48.png"/><Relationship Id="rId2" Type="http://schemas.openxmlformats.org/officeDocument/2006/relationships/notesSlide" Target="../notesSlides/notesSlide2.xml"/><Relationship Id="rId16"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21.png"/><Relationship Id="rId11" Type="http://schemas.microsoft.com/office/2007/relationships/hdphoto" Target="../media/hdphoto8.wdp"/><Relationship Id="rId5" Type="http://schemas.openxmlformats.org/officeDocument/2006/relationships/image" Target="../media/image41.png"/><Relationship Id="rId15" Type="http://schemas.microsoft.com/office/2007/relationships/hdphoto" Target="../media/hdphoto10.wdp"/><Relationship Id="rId10" Type="http://schemas.openxmlformats.org/officeDocument/2006/relationships/image" Target="../media/image44.png"/><Relationship Id="rId4" Type="http://schemas.microsoft.com/office/2007/relationships/hdphoto" Target="../media/hdphoto6.wdp"/><Relationship Id="rId9" Type="http://schemas.microsoft.com/office/2007/relationships/hdphoto" Target="../media/hdphoto7.wdp"/><Relationship Id="rId1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3270C14B-09E7-433B-A48A-C298B4A4B153}"/>
              </a:ext>
            </a:extLst>
          </p:cNvPr>
          <p:cNvSpPr/>
          <p:nvPr/>
        </p:nvSpPr>
        <p:spPr>
          <a:xfrm>
            <a:off x="2638424" y="0"/>
            <a:ext cx="9563101" cy="6858000"/>
          </a:xfrm>
          <a:prstGeom prst="rect">
            <a:avLst/>
          </a:pr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extLst>
              <a:ext uri="{FF2B5EF4-FFF2-40B4-BE49-F238E27FC236}">
                <a16:creationId xmlns:a16="http://schemas.microsoft.com/office/drawing/2014/main" id="{6B645D0F-D664-4674-9460-A32F6D3CA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3797" y="4408055"/>
            <a:ext cx="5022860" cy="917667"/>
          </a:xfrm>
          <a:prstGeom prst="rect">
            <a:avLst/>
          </a:prstGeom>
        </p:spPr>
      </p:pic>
      <p:sp>
        <p:nvSpPr>
          <p:cNvPr id="8" name="Прямоугольник 7">
            <a:extLst>
              <a:ext uri="{FF2B5EF4-FFF2-40B4-BE49-F238E27FC236}">
                <a16:creationId xmlns:a16="http://schemas.microsoft.com/office/drawing/2014/main" id="{285A56C8-B3BF-4A7F-91A4-3A7082B32ABE}"/>
              </a:ext>
            </a:extLst>
          </p:cNvPr>
          <p:cNvSpPr/>
          <p:nvPr/>
        </p:nvSpPr>
        <p:spPr>
          <a:xfrm>
            <a:off x="6208338" y="1021563"/>
            <a:ext cx="5335115" cy="553998"/>
          </a:xfrm>
          <a:prstGeom prst="rect">
            <a:avLst/>
          </a:prstGeom>
          <a:noFill/>
        </p:spPr>
        <p:txBody>
          <a:bodyPr wrap="none" lIns="91440" tIns="45720" rIns="91440" bIns="45720">
            <a:spAutoFit/>
          </a:bodyPr>
          <a:lstStyle/>
          <a:p>
            <a:pPr algn="ctr"/>
            <a:r>
              <a:rPr lang="ru-RU" sz="3000" dirty="0">
                <a:ln w="0"/>
                <a:solidFill>
                  <a:schemeClr val="bg1">
                    <a:lumMod val="95000"/>
                  </a:schemeClr>
                </a:solidFill>
                <a:effectLst>
                  <a:outerShdw blurRad="38100" dist="19050" dir="2700000" algn="tl" rotWithShape="0">
                    <a:schemeClr val="dk1">
                      <a:alpha val="40000"/>
                    </a:schemeClr>
                  </a:outerShdw>
                </a:effectLst>
                <a:latin typeface="Century Gothic" panose="020B0502020202020204" pitchFamily="34" charset="0"/>
              </a:rPr>
              <a:t>оптово-розничная торговля</a:t>
            </a:r>
            <a:endParaRPr lang="ru-RU" sz="3000" b="1" cap="none" spc="0" dirty="0">
              <a:ln w="10160">
                <a:solidFill>
                  <a:schemeClr val="accent5"/>
                </a:solidFill>
                <a:prstDash val="solid"/>
              </a:ln>
              <a:solidFill>
                <a:schemeClr val="bg1">
                  <a:lumMod val="95000"/>
                </a:schemeClr>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1" name="Прямоугольник 10">
            <a:extLst>
              <a:ext uri="{FF2B5EF4-FFF2-40B4-BE49-F238E27FC236}">
                <a16:creationId xmlns:a16="http://schemas.microsoft.com/office/drawing/2014/main" id="{2145CF82-F293-4B94-96CE-80D0B33ABD0B}"/>
              </a:ext>
            </a:extLst>
          </p:cNvPr>
          <p:cNvSpPr/>
          <p:nvPr/>
        </p:nvSpPr>
        <p:spPr>
          <a:xfrm>
            <a:off x="6208338" y="1854453"/>
            <a:ext cx="5720701" cy="1938992"/>
          </a:xfrm>
          <a:prstGeom prst="rect">
            <a:avLst/>
          </a:prstGeom>
          <a:noFill/>
        </p:spPr>
        <p:txBody>
          <a:bodyPr wrap="square" lIns="91440" tIns="45720" rIns="91440" bIns="45720">
            <a:spAutoFit/>
          </a:bodyPr>
          <a:lstStyle/>
          <a:p>
            <a:r>
              <a:rPr lang="ru-RU" sz="4000" b="0"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ГАЗОВОГО И ВОДЯНОГО</a:t>
            </a:r>
          </a:p>
          <a:p>
            <a:r>
              <a:rPr lang="ru-RU" sz="4000" b="0"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ОБОРУДОВАНИЯ</a:t>
            </a:r>
          </a:p>
        </p:txBody>
      </p:sp>
      <p:cxnSp>
        <p:nvCxnSpPr>
          <p:cNvPr id="14" name="Прямая соединительная линия 13">
            <a:extLst>
              <a:ext uri="{FF2B5EF4-FFF2-40B4-BE49-F238E27FC236}">
                <a16:creationId xmlns:a16="http://schemas.microsoft.com/office/drawing/2014/main" id="{1AB7C554-AE73-49DF-B201-4CEBB5854D36}"/>
              </a:ext>
            </a:extLst>
          </p:cNvPr>
          <p:cNvCxnSpPr>
            <a:cxnSpLocks/>
          </p:cNvCxnSpPr>
          <p:nvPr/>
        </p:nvCxnSpPr>
        <p:spPr>
          <a:xfrm>
            <a:off x="6018519" y="3933874"/>
            <a:ext cx="4651693" cy="0"/>
          </a:xfrm>
          <a:prstGeom prst="line">
            <a:avLst/>
          </a:prstGeom>
          <a:ln w="66675">
            <a:solidFill>
              <a:srgbClr val="FFFFF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Прямоугольник 18">
            <a:extLst>
              <a:ext uri="{FF2B5EF4-FFF2-40B4-BE49-F238E27FC236}">
                <a16:creationId xmlns:a16="http://schemas.microsoft.com/office/drawing/2014/main" id="{23FFE1BB-F1C9-4C6E-8121-4C1140A3651B}"/>
              </a:ext>
            </a:extLst>
          </p:cNvPr>
          <p:cNvSpPr/>
          <p:nvPr/>
        </p:nvSpPr>
        <p:spPr>
          <a:xfrm>
            <a:off x="2832148" y="6347821"/>
            <a:ext cx="7365852" cy="400110"/>
          </a:xfrm>
          <a:prstGeom prst="rect">
            <a:avLst/>
          </a:prstGeom>
          <a:noFill/>
        </p:spPr>
        <p:txBody>
          <a:bodyPr wrap="square" lIns="91440" tIns="45720" rIns="91440" bIns="45720">
            <a:spAutoFit/>
          </a:bodyPr>
          <a:lstStyle/>
          <a:p>
            <a:r>
              <a:rPr lang="ru-RU" sz="200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ВАШ НАДЕЖНЫЙ ПОСТАВЩИК</a:t>
            </a:r>
            <a:endParaRPr lang="ru-RU" sz="2000" b="0"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endParaRPr>
          </a:p>
        </p:txBody>
      </p:sp>
      <p:pic>
        <p:nvPicPr>
          <p:cNvPr id="21" name="Рисунок 20">
            <a:extLst>
              <a:ext uri="{FF2B5EF4-FFF2-40B4-BE49-F238E27FC236}">
                <a16:creationId xmlns:a16="http://schemas.microsoft.com/office/drawing/2014/main" id="{908701DF-EA1E-4882-8C15-E4E2E0E4D7D7}"/>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r="9799"/>
          <a:stretch/>
        </p:blipFill>
        <p:spPr>
          <a:xfrm>
            <a:off x="316223" y="1372236"/>
            <a:ext cx="5667440" cy="37306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3" name="Рисунок 22">
            <a:extLst>
              <a:ext uri="{FF2B5EF4-FFF2-40B4-BE49-F238E27FC236}">
                <a16:creationId xmlns:a16="http://schemas.microsoft.com/office/drawing/2014/main" id="{FE63B27D-8B32-4F0C-BAEC-2D351F4FBCFA}"/>
              </a:ext>
            </a:extLst>
          </p:cNvPr>
          <p:cNvPicPr>
            <a:picLocks noChangeAspect="1"/>
          </p:cNvPicPr>
          <p:nvPr/>
        </p:nvPicPr>
        <p:blipFill rotWithShape="1">
          <a:blip r:embed="rId6">
            <a:extLst>
              <a:ext uri="{28A0092B-C50C-407E-A947-70E740481C1C}">
                <a14:useLocalDpi xmlns:a14="http://schemas.microsoft.com/office/drawing/2010/main" val="0"/>
              </a:ext>
            </a:extLst>
          </a:blip>
          <a:srcRect t="23767"/>
          <a:stretch/>
        </p:blipFill>
        <p:spPr>
          <a:xfrm>
            <a:off x="3723156" y="127287"/>
            <a:ext cx="4745689" cy="3617793"/>
          </a:xfrm>
          <a:prstGeom prst="rect">
            <a:avLst/>
          </a:prstGeom>
        </p:spPr>
      </p:pic>
    </p:spTree>
    <p:extLst>
      <p:ext uri="{BB962C8B-B14F-4D97-AF65-F5344CB8AC3E}">
        <p14:creationId xmlns:p14="http://schemas.microsoft.com/office/powerpoint/2010/main" val="4210515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1E6011BF-3BC2-40DF-978A-5671702DA2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 y="0"/>
            <a:ext cx="12191999" cy="6858000"/>
          </a:xfrm>
          <a:prstGeom prst="rect">
            <a:avLst/>
          </a:prstGeom>
        </p:spPr>
      </p:pic>
      <p:sp>
        <p:nvSpPr>
          <p:cNvPr id="21" name="Прямоугольник 20">
            <a:extLst>
              <a:ext uri="{FF2B5EF4-FFF2-40B4-BE49-F238E27FC236}">
                <a16:creationId xmlns:a16="http://schemas.microsoft.com/office/drawing/2014/main" id="{C42B446B-B7DA-46FB-8CE7-61AB686193F5}"/>
              </a:ext>
            </a:extLst>
          </p:cNvPr>
          <p:cNvSpPr/>
          <p:nvPr/>
        </p:nvSpPr>
        <p:spPr>
          <a:xfrm>
            <a:off x="0" y="6520626"/>
            <a:ext cx="8150780" cy="45719"/>
          </a:xfrm>
          <a:prstGeom prst="rect">
            <a:avLst/>
          </a:prstGeom>
          <a:solidFill>
            <a:srgbClr val="1A873A"/>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Прямоугольник 21">
            <a:extLst>
              <a:ext uri="{FF2B5EF4-FFF2-40B4-BE49-F238E27FC236}">
                <a16:creationId xmlns:a16="http://schemas.microsoft.com/office/drawing/2014/main" id="{F6991F1C-B6FA-4270-A34F-A7FDE70129CE}"/>
              </a:ext>
            </a:extLst>
          </p:cNvPr>
          <p:cNvSpPr/>
          <p:nvPr/>
        </p:nvSpPr>
        <p:spPr>
          <a:xfrm>
            <a:off x="65328" y="622541"/>
            <a:ext cx="7006745" cy="1446550"/>
          </a:xfrm>
          <a:prstGeom prst="rect">
            <a:avLst/>
          </a:prstGeom>
          <a:noFill/>
          <a:effectLst>
            <a:outerShdw blurRad="50800" dist="38100" dir="2700000" algn="tl" rotWithShape="0">
              <a:prstClr val="black">
                <a:alpha val="40000"/>
              </a:prstClr>
            </a:outerShdw>
          </a:effectLst>
        </p:spPr>
        <p:txBody>
          <a:bodyPr wrap="square" lIns="91440" tIns="45720" rIns="91440" bIns="45720">
            <a:spAutoFit/>
          </a:bodyPr>
          <a:lstStyle/>
          <a:p>
            <a:pPr defTabSz="914400">
              <a:lnSpc>
                <a:spcPct val="100000"/>
              </a:lnSpc>
            </a:pPr>
            <a:r>
              <a:rPr lang="ru-RU" sz="4400" b="1" strike="noStrike" spc="-1" dirty="0">
                <a:solidFill>
                  <a:schemeClr val="dk1"/>
                </a:solidFill>
                <a:latin typeface="Century Gothic"/>
              </a:rPr>
              <a:t>СГВ М/СГВ МТ </a:t>
            </a:r>
            <a:r>
              <a:rPr lang="ru-RU" sz="4400" strike="noStrike" spc="-1" dirty="0">
                <a:solidFill>
                  <a:schemeClr val="dk1"/>
                </a:solidFill>
                <a:latin typeface="Century Gothic"/>
              </a:rPr>
              <a:t>(СКАЙМЕТР)</a:t>
            </a:r>
            <a:endParaRPr lang="ru-RU" sz="4400" strike="noStrike" spc="-1" dirty="0">
              <a:solidFill>
                <a:srgbClr val="000000"/>
              </a:solidFill>
              <a:latin typeface="Arial"/>
            </a:endParaRPr>
          </a:p>
        </p:txBody>
      </p:sp>
      <p:sp>
        <p:nvSpPr>
          <p:cNvPr id="13" name="Прямоугольник 18">
            <a:extLst>
              <a:ext uri="{FF2B5EF4-FFF2-40B4-BE49-F238E27FC236}">
                <a16:creationId xmlns:a16="http://schemas.microsoft.com/office/drawing/2014/main" id="{E6C6CA5C-993F-453A-8C06-8F0D1A7802FC}"/>
              </a:ext>
            </a:extLst>
          </p:cNvPr>
          <p:cNvSpPr/>
          <p:nvPr/>
        </p:nvSpPr>
        <p:spPr>
          <a:xfrm flipH="1" flipV="1">
            <a:off x="0" y="-19359"/>
            <a:ext cx="6007100" cy="578138"/>
          </a:xfrm>
          <a:custGeom>
            <a:avLst/>
            <a:gdLst>
              <a:gd name="connsiteX0" fmla="*/ 0 w 5448301"/>
              <a:gd name="connsiteY0" fmla="*/ 0 h 578138"/>
              <a:gd name="connsiteX1" fmla="*/ 5448301 w 5448301"/>
              <a:gd name="connsiteY1" fmla="*/ 0 h 578138"/>
              <a:gd name="connsiteX2" fmla="*/ 5448301 w 5448301"/>
              <a:gd name="connsiteY2" fmla="*/ 578138 h 578138"/>
              <a:gd name="connsiteX3" fmla="*/ 0 w 5448301"/>
              <a:gd name="connsiteY3" fmla="*/ 578138 h 578138"/>
              <a:gd name="connsiteX4" fmla="*/ 0 w 5448301"/>
              <a:gd name="connsiteY4" fmla="*/ 0 h 578138"/>
              <a:gd name="connsiteX0" fmla="*/ 428625 w 5876926"/>
              <a:gd name="connsiteY0" fmla="*/ 0 h 578138"/>
              <a:gd name="connsiteX1" fmla="*/ 5876926 w 5876926"/>
              <a:gd name="connsiteY1" fmla="*/ 0 h 578138"/>
              <a:gd name="connsiteX2" fmla="*/ 5876926 w 5876926"/>
              <a:gd name="connsiteY2" fmla="*/ 578138 h 578138"/>
              <a:gd name="connsiteX3" fmla="*/ 0 w 5876926"/>
              <a:gd name="connsiteY3" fmla="*/ 578138 h 578138"/>
              <a:gd name="connsiteX4" fmla="*/ 428625 w 5876926"/>
              <a:gd name="connsiteY4" fmla="*/ 0 h 57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6926" h="578138">
                <a:moveTo>
                  <a:pt x="428625" y="0"/>
                </a:moveTo>
                <a:lnTo>
                  <a:pt x="5876926" y="0"/>
                </a:lnTo>
                <a:lnTo>
                  <a:pt x="5876926" y="578138"/>
                </a:lnTo>
                <a:lnTo>
                  <a:pt x="0" y="578138"/>
                </a:lnTo>
                <a:lnTo>
                  <a:pt x="428625" y="0"/>
                </a:lnTo>
                <a:close/>
              </a:path>
            </a:pathLst>
          </a:cu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 name="Прямоугольник 18">
            <a:extLst>
              <a:ext uri="{FF2B5EF4-FFF2-40B4-BE49-F238E27FC236}">
                <a16:creationId xmlns:a16="http://schemas.microsoft.com/office/drawing/2014/main" id="{4EFA3E69-23D3-413D-8BD0-BE1CC2D27876}"/>
              </a:ext>
            </a:extLst>
          </p:cNvPr>
          <p:cNvSpPr/>
          <p:nvPr/>
        </p:nvSpPr>
        <p:spPr>
          <a:xfrm>
            <a:off x="7835900" y="6295268"/>
            <a:ext cx="4356100" cy="578138"/>
          </a:xfrm>
          <a:custGeom>
            <a:avLst/>
            <a:gdLst>
              <a:gd name="connsiteX0" fmla="*/ 0 w 5448301"/>
              <a:gd name="connsiteY0" fmla="*/ 0 h 578138"/>
              <a:gd name="connsiteX1" fmla="*/ 5448301 w 5448301"/>
              <a:gd name="connsiteY1" fmla="*/ 0 h 578138"/>
              <a:gd name="connsiteX2" fmla="*/ 5448301 w 5448301"/>
              <a:gd name="connsiteY2" fmla="*/ 578138 h 578138"/>
              <a:gd name="connsiteX3" fmla="*/ 0 w 5448301"/>
              <a:gd name="connsiteY3" fmla="*/ 578138 h 578138"/>
              <a:gd name="connsiteX4" fmla="*/ 0 w 5448301"/>
              <a:gd name="connsiteY4" fmla="*/ 0 h 578138"/>
              <a:gd name="connsiteX0" fmla="*/ 428625 w 5876926"/>
              <a:gd name="connsiteY0" fmla="*/ 0 h 578138"/>
              <a:gd name="connsiteX1" fmla="*/ 5876926 w 5876926"/>
              <a:gd name="connsiteY1" fmla="*/ 0 h 578138"/>
              <a:gd name="connsiteX2" fmla="*/ 5876926 w 5876926"/>
              <a:gd name="connsiteY2" fmla="*/ 578138 h 578138"/>
              <a:gd name="connsiteX3" fmla="*/ 0 w 5876926"/>
              <a:gd name="connsiteY3" fmla="*/ 578138 h 578138"/>
              <a:gd name="connsiteX4" fmla="*/ 428625 w 5876926"/>
              <a:gd name="connsiteY4" fmla="*/ 0 h 57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6926" h="578138">
                <a:moveTo>
                  <a:pt x="428625" y="0"/>
                </a:moveTo>
                <a:lnTo>
                  <a:pt x="5876926" y="0"/>
                </a:lnTo>
                <a:lnTo>
                  <a:pt x="5876926" y="578138"/>
                </a:lnTo>
                <a:lnTo>
                  <a:pt x="0" y="578138"/>
                </a:lnTo>
                <a:lnTo>
                  <a:pt x="428625" y="0"/>
                </a:lnTo>
                <a:close/>
              </a:path>
            </a:pathLst>
          </a:custGeom>
          <a:solidFill>
            <a:srgbClr val="1A873A"/>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4" name="Рисунок 3">
            <a:extLst>
              <a:ext uri="{FF2B5EF4-FFF2-40B4-BE49-F238E27FC236}">
                <a16:creationId xmlns:a16="http://schemas.microsoft.com/office/drawing/2014/main" id="{67D7655C-FCA8-47A4-9265-126A5E6B0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265" y="2359546"/>
            <a:ext cx="7555155" cy="3682424"/>
          </a:xfrm>
          <a:prstGeom prst="round2DiagRect">
            <a:avLst>
              <a:gd name="adj1" fmla="val 16667"/>
              <a:gd name="adj2" fmla="val 0"/>
            </a:avLst>
          </a:prstGeom>
          <a:ln w="88900" cap="sq">
            <a:solidFill>
              <a:srgbClr val="1A873A"/>
            </a:solidFill>
            <a:prstDash val="dash"/>
            <a:miter lim="800000"/>
          </a:ln>
          <a:effectLst>
            <a:outerShdw blurRad="254000" algn="tl" rotWithShape="0">
              <a:srgbClr val="000000">
                <a:alpha val="43000"/>
              </a:srgbClr>
            </a:outerShdw>
          </a:effectLst>
        </p:spPr>
      </p:pic>
      <p:pic>
        <p:nvPicPr>
          <p:cNvPr id="6" name="Рисунок 5">
            <a:extLst>
              <a:ext uri="{FF2B5EF4-FFF2-40B4-BE49-F238E27FC236}">
                <a16:creationId xmlns:a16="http://schemas.microsoft.com/office/drawing/2014/main" id="{999AE8AC-09FD-427C-986E-E4D924516A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4259" y="-219463"/>
            <a:ext cx="5260820" cy="4684183"/>
          </a:xfrm>
          <a:prstGeom prst="rect">
            <a:avLst/>
          </a:prstGeom>
        </p:spPr>
      </p:pic>
      <p:pic>
        <p:nvPicPr>
          <p:cNvPr id="8" name="Рисунок 7">
            <a:extLst>
              <a:ext uri="{FF2B5EF4-FFF2-40B4-BE49-F238E27FC236}">
                <a16:creationId xmlns:a16="http://schemas.microsoft.com/office/drawing/2014/main" id="{B2EAD170-943A-4951-ABC0-65EAF85602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8906" y="3239664"/>
            <a:ext cx="3543089" cy="36824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 name="Рисунок 9">
            <a:extLst>
              <a:ext uri="{FF2B5EF4-FFF2-40B4-BE49-F238E27FC236}">
                <a16:creationId xmlns:a16="http://schemas.microsoft.com/office/drawing/2014/main" id="{1FCA9943-7F5C-4B80-BCAA-304A3C2A48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3491" y="3829039"/>
            <a:ext cx="2392602" cy="2293598"/>
          </a:xfrm>
          <a:prstGeom prst="rect">
            <a:avLst/>
          </a:prstGeom>
        </p:spPr>
      </p:pic>
      <p:pic>
        <p:nvPicPr>
          <p:cNvPr id="15" name="Рисунок 14">
            <a:extLst>
              <a:ext uri="{FF2B5EF4-FFF2-40B4-BE49-F238E27FC236}">
                <a16:creationId xmlns:a16="http://schemas.microsoft.com/office/drawing/2014/main" id="{0AE9CE86-D4A8-4FC3-B556-ED590CFEB0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4057" y="-511119"/>
            <a:ext cx="1995920" cy="2806903"/>
          </a:xfrm>
          <a:prstGeom prst="rect">
            <a:avLst/>
          </a:prstGeom>
        </p:spPr>
      </p:pic>
    </p:spTree>
    <p:extLst>
      <p:ext uri="{BB962C8B-B14F-4D97-AF65-F5344CB8AC3E}">
        <p14:creationId xmlns:p14="http://schemas.microsoft.com/office/powerpoint/2010/main" val="762161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1E6011BF-3BC2-40DF-978A-5671702DA2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 y="0"/>
            <a:ext cx="12191999" cy="6858000"/>
          </a:xfrm>
          <a:prstGeom prst="rect">
            <a:avLst/>
          </a:prstGeom>
        </p:spPr>
      </p:pic>
      <p:sp>
        <p:nvSpPr>
          <p:cNvPr id="21" name="Прямоугольник 20">
            <a:extLst>
              <a:ext uri="{FF2B5EF4-FFF2-40B4-BE49-F238E27FC236}">
                <a16:creationId xmlns:a16="http://schemas.microsoft.com/office/drawing/2014/main" id="{C42B446B-B7DA-46FB-8CE7-61AB686193F5}"/>
              </a:ext>
            </a:extLst>
          </p:cNvPr>
          <p:cNvSpPr/>
          <p:nvPr/>
        </p:nvSpPr>
        <p:spPr>
          <a:xfrm>
            <a:off x="0" y="6520626"/>
            <a:ext cx="8150780" cy="45719"/>
          </a:xfrm>
          <a:prstGeom prst="rect">
            <a:avLst/>
          </a:prstGeom>
          <a:solidFill>
            <a:srgbClr val="1A873A"/>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Прямоугольник 21">
            <a:extLst>
              <a:ext uri="{FF2B5EF4-FFF2-40B4-BE49-F238E27FC236}">
                <a16:creationId xmlns:a16="http://schemas.microsoft.com/office/drawing/2014/main" id="{F6991F1C-B6FA-4270-A34F-A7FDE70129CE}"/>
              </a:ext>
            </a:extLst>
          </p:cNvPr>
          <p:cNvSpPr/>
          <p:nvPr/>
        </p:nvSpPr>
        <p:spPr>
          <a:xfrm>
            <a:off x="65328" y="622541"/>
            <a:ext cx="7006745" cy="1569660"/>
          </a:xfrm>
          <a:prstGeom prst="rect">
            <a:avLst/>
          </a:prstGeom>
          <a:noFill/>
          <a:effectLst>
            <a:outerShdw blurRad="50800" dist="38100" dir="2700000" algn="tl" rotWithShape="0">
              <a:prstClr val="black">
                <a:alpha val="40000"/>
              </a:prstClr>
            </a:outerShdw>
          </a:effectLst>
        </p:spPr>
        <p:txBody>
          <a:bodyPr wrap="square" lIns="91440" tIns="45720" rIns="91440" bIns="45720">
            <a:spAutoFit/>
          </a:bodyPr>
          <a:lstStyle/>
          <a:p>
            <a:pPr defTabSz="914400">
              <a:lnSpc>
                <a:spcPct val="100000"/>
              </a:lnSpc>
            </a:pPr>
            <a:r>
              <a:rPr lang="en-US" sz="4800" b="1" strike="noStrike" spc="-1" dirty="0">
                <a:solidFill>
                  <a:schemeClr val="dk1"/>
                </a:solidFill>
                <a:latin typeface="Century Gothic"/>
              </a:rPr>
              <a:t>СГМН 1М </a:t>
            </a:r>
            <a:endParaRPr lang="ru-RU" sz="4800" b="1" strike="noStrike" spc="-1" dirty="0">
              <a:solidFill>
                <a:schemeClr val="dk1"/>
              </a:solidFill>
              <a:latin typeface="Century Gothic"/>
            </a:endParaRPr>
          </a:p>
          <a:p>
            <a:pPr defTabSz="914400">
              <a:lnSpc>
                <a:spcPct val="100000"/>
              </a:lnSpc>
            </a:pPr>
            <a:r>
              <a:rPr lang="en-US" sz="4800" strike="noStrike" spc="-1" dirty="0">
                <a:solidFill>
                  <a:schemeClr val="dk1"/>
                </a:solidFill>
                <a:latin typeface="Century Gothic"/>
              </a:rPr>
              <a:t>(NOVOGAS)</a:t>
            </a:r>
            <a:endParaRPr lang="ru-RU" sz="4800" strike="noStrike" spc="-1" dirty="0">
              <a:solidFill>
                <a:srgbClr val="000000"/>
              </a:solidFill>
              <a:latin typeface="Arial"/>
            </a:endParaRPr>
          </a:p>
        </p:txBody>
      </p:sp>
      <p:sp>
        <p:nvSpPr>
          <p:cNvPr id="13" name="Прямоугольник 18">
            <a:extLst>
              <a:ext uri="{FF2B5EF4-FFF2-40B4-BE49-F238E27FC236}">
                <a16:creationId xmlns:a16="http://schemas.microsoft.com/office/drawing/2014/main" id="{E6C6CA5C-993F-453A-8C06-8F0D1A7802FC}"/>
              </a:ext>
            </a:extLst>
          </p:cNvPr>
          <p:cNvSpPr/>
          <p:nvPr/>
        </p:nvSpPr>
        <p:spPr>
          <a:xfrm flipH="1" flipV="1">
            <a:off x="0" y="-19359"/>
            <a:ext cx="6007100" cy="578138"/>
          </a:xfrm>
          <a:custGeom>
            <a:avLst/>
            <a:gdLst>
              <a:gd name="connsiteX0" fmla="*/ 0 w 5448301"/>
              <a:gd name="connsiteY0" fmla="*/ 0 h 578138"/>
              <a:gd name="connsiteX1" fmla="*/ 5448301 w 5448301"/>
              <a:gd name="connsiteY1" fmla="*/ 0 h 578138"/>
              <a:gd name="connsiteX2" fmla="*/ 5448301 w 5448301"/>
              <a:gd name="connsiteY2" fmla="*/ 578138 h 578138"/>
              <a:gd name="connsiteX3" fmla="*/ 0 w 5448301"/>
              <a:gd name="connsiteY3" fmla="*/ 578138 h 578138"/>
              <a:gd name="connsiteX4" fmla="*/ 0 w 5448301"/>
              <a:gd name="connsiteY4" fmla="*/ 0 h 578138"/>
              <a:gd name="connsiteX0" fmla="*/ 428625 w 5876926"/>
              <a:gd name="connsiteY0" fmla="*/ 0 h 578138"/>
              <a:gd name="connsiteX1" fmla="*/ 5876926 w 5876926"/>
              <a:gd name="connsiteY1" fmla="*/ 0 h 578138"/>
              <a:gd name="connsiteX2" fmla="*/ 5876926 w 5876926"/>
              <a:gd name="connsiteY2" fmla="*/ 578138 h 578138"/>
              <a:gd name="connsiteX3" fmla="*/ 0 w 5876926"/>
              <a:gd name="connsiteY3" fmla="*/ 578138 h 578138"/>
              <a:gd name="connsiteX4" fmla="*/ 428625 w 5876926"/>
              <a:gd name="connsiteY4" fmla="*/ 0 h 57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6926" h="578138">
                <a:moveTo>
                  <a:pt x="428625" y="0"/>
                </a:moveTo>
                <a:lnTo>
                  <a:pt x="5876926" y="0"/>
                </a:lnTo>
                <a:lnTo>
                  <a:pt x="5876926" y="578138"/>
                </a:lnTo>
                <a:lnTo>
                  <a:pt x="0" y="578138"/>
                </a:lnTo>
                <a:lnTo>
                  <a:pt x="428625" y="0"/>
                </a:lnTo>
                <a:close/>
              </a:path>
            </a:pathLst>
          </a:cu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 name="Прямоугольник 18">
            <a:extLst>
              <a:ext uri="{FF2B5EF4-FFF2-40B4-BE49-F238E27FC236}">
                <a16:creationId xmlns:a16="http://schemas.microsoft.com/office/drawing/2014/main" id="{4EFA3E69-23D3-413D-8BD0-BE1CC2D27876}"/>
              </a:ext>
            </a:extLst>
          </p:cNvPr>
          <p:cNvSpPr/>
          <p:nvPr/>
        </p:nvSpPr>
        <p:spPr>
          <a:xfrm>
            <a:off x="7835900" y="6295268"/>
            <a:ext cx="4356100" cy="578138"/>
          </a:xfrm>
          <a:custGeom>
            <a:avLst/>
            <a:gdLst>
              <a:gd name="connsiteX0" fmla="*/ 0 w 5448301"/>
              <a:gd name="connsiteY0" fmla="*/ 0 h 578138"/>
              <a:gd name="connsiteX1" fmla="*/ 5448301 w 5448301"/>
              <a:gd name="connsiteY1" fmla="*/ 0 h 578138"/>
              <a:gd name="connsiteX2" fmla="*/ 5448301 w 5448301"/>
              <a:gd name="connsiteY2" fmla="*/ 578138 h 578138"/>
              <a:gd name="connsiteX3" fmla="*/ 0 w 5448301"/>
              <a:gd name="connsiteY3" fmla="*/ 578138 h 578138"/>
              <a:gd name="connsiteX4" fmla="*/ 0 w 5448301"/>
              <a:gd name="connsiteY4" fmla="*/ 0 h 578138"/>
              <a:gd name="connsiteX0" fmla="*/ 428625 w 5876926"/>
              <a:gd name="connsiteY0" fmla="*/ 0 h 578138"/>
              <a:gd name="connsiteX1" fmla="*/ 5876926 w 5876926"/>
              <a:gd name="connsiteY1" fmla="*/ 0 h 578138"/>
              <a:gd name="connsiteX2" fmla="*/ 5876926 w 5876926"/>
              <a:gd name="connsiteY2" fmla="*/ 578138 h 578138"/>
              <a:gd name="connsiteX3" fmla="*/ 0 w 5876926"/>
              <a:gd name="connsiteY3" fmla="*/ 578138 h 578138"/>
              <a:gd name="connsiteX4" fmla="*/ 428625 w 5876926"/>
              <a:gd name="connsiteY4" fmla="*/ 0 h 57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6926" h="578138">
                <a:moveTo>
                  <a:pt x="428625" y="0"/>
                </a:moveTo>
                <a:lnTo>
                  <a:pt x="5876926" y="0"/>
                </a:lnTo>
                <a:lnTo>
                  <a:pt x="5876926" y="578138"/>
                </a:lnTo>
                <a:lnTo>
                  <a:pt x="0" y="578138"/>
                </a:lnTo>
                <a:lnTo>
                  <a:pt x="428625" y="0"/>
                </a:lnTo>
                <a:close/>
              </a:path>
            </a:pathLst>
          </a:cu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extLst>
              <a:ext uri="{FF2B5EF4-FFF2-40B4-BE49-F238E27FC236}">
                <a16:creationId xmlns:a16="http://schemas.microsoft.com/office/drawing/2014/main" id="{B8A41817-4ADC-4CEE-8369-B48668861D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4385" y="211679"/>
            <a:ext cx="1987343" cy="1720841"/>
          </a:xfrm>
          <a:prstGeom prst="rect">
            <a:avLst/>
          </a:prstGeom>
        </p:spPr>
      </p:pic>
      <p:pic>
        <p:nvPicPr>
          <p:cNvPr id="11" name="Рисунок 10">
            <a:extLst>
              <a:ext uri="{FF2B5EF4-FFF2-40B4-BE49-F238E27FC236}">
                <a16:creationId xmlns:a16="http://schemas.microsoft.com/office/drawing/2014/main" id="{36790609-9E70-4B10-902B-DD0881D40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7461" y="32005"/>
            <a:ext cx="2346451" cy="2377737"/>
          </a:xfrm>
          <a:prstGeom prst="rect">
            <a:avLst/>
          </a:prstGeom>
        </p:spPr>
      </p:pic>
      <p:pic>
        <p:nvPicPr>
          <p:cNvPr id="16" name="Рисунок 15">
            <a:extLst>
              <a:ext uri="{FF2B5EF4-FFF2-40B4-BE49-F238E27FC236}">
                <a16:creationId xmlns:a16="http://schemas.microsoft.com/office/drawing/2014/main" id="{BF04AF08-FE3E-49D7-B009-05C01CB34A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9717" y="1453538"/>
            <a:ext cx="5306254" cy="5038430"/>
          </a:xfrm>
          <a:prstGeom prst="rect">
            <a:avLst/>
          </a:prstGeom>
        </p:spPr>
      </p:pic>
      <p:pic>
        <p:nvPicPr>
          <p:cNvPr id="18" name="Рисунок 17">
            <a:extLst>
              <a:ext uri="{FF2B5EF4-FFF2-40B4-BE49-F238E27FC236}">
                <a16:creationId xmlns:a16="http://schemas.microsoft.com/office/drawing/2014/main" id="{5B4C0279-426A-447E-98D0-0A30E9D3FB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4171" y="32005"/>
            <a:ext cx="2733462" cy="2377737"/>
          </a:xfrm>
          <a:prstGeom prst="rect">
            <a:avLst/>
          </a:prstGeom>
        </p:spPr>
      </p:pic>
      <p:pic>
        <p:nvPicPr>
          <p:cNvPr id="6" name="Рисунок 5">
            <a:extLst>
              <a:ext uri="{FF2B5EF4-FFF2-40B4-BE49-F238E27FC236}">
                <a16:creationId xmlns:a16="http://schemas.microsoft.com/office/drawing/2014/main" id="{F1691E94-D955-4810-B716-E6C5E037DC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822" y="2342787"/>
            <a:ext cx="7162349" cy="3838261"/>
          </a:xfrm>
          <a:prstGeom prst="round2DiagRect">
            <a:avLst>
              <a:gd name="adj1" fmla="val 16667"/>
              <a:gd name="adj2" fmla="val 0"/>
            </a:avLst>
          </a:prstGeom>
          <a:ln w="88900" cap="sq">
            <a:solidFill>
              <a:srgbClr val="1A873A"/>
            </a:solidFill>
            <a:prstDash val="dash"/>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94258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1E6011BF-3BC2-40DF-978A-5671702DA2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 y="0"/>
            <a:ext cx="12191999" cy="6858000"/>
          </a:xfrm>
          <a:prstGeom prst="rect">
            <a:avLst/>
          </a:prstGeom>
        </p:spPr>
      </p:pic>
      <p:sp>
        <p:nvSpPr>
          <p:cNvPr id="21" name="Прямоугольник 20">
            <a:extLst>
              <a:ext uri="{FF2B5EF4-FFF2-40B4-BE49-F238E27FC236}">
                <a16:creationId xmlns:a16="http://schemas.microsoft.com/office/drawing/2014/main" id="{C42B446B-B7DA-46FB-8CE7-61AB686193F5}"/>
              </a:ext>
            </a:extLst>
          </p:cNvPr>
          <p:cNvSpPr/>
          <p:nvPr/>
        </p:nvSpPr>
        <p:spPr>
          <a:xfrm>
            <a:off x="0" y="6520626"/>
            <a:ext cx="8150780" cy="45719"/>
          </a:xfrm>
          <a:prstGeom prst="rect">
            <a:avLst/>
          </a:prstGeom>
          <a:solidFill>
            <a:srgbClr val="1A873A"/>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Прямоугольник 21">
            <a:extLst>
              <a:ext uri="{FF2B5EF4-FFF2-40B4-BE49-F238E27FC236}">
                <a16:creationId xmlns:a16="http://schemas.microsoft.com/office/drawing/2014/main" id="{F6991F1C-B6FA-4270-A34F-A7FDE70129CE}"/>
              </a:ext>
            </a:extLst>
          </p:cNvPr>
          <p:cNvSpPr/>
          <p:nvPr/>
        </p:nvSpPr>
        <p:spPr>
          <a:xfrm>
            <a:off x="191204" y="650974"/>
            <a:ext cx="7006745" cy="1569660"/>
          </a:xfrm>
          <a:prstGeom prst="rect">
            <a:avLst/>
          </a:prstGeom>
          <a:noFill/>
          <a:effectLst>
            <a:outerShdw blurRad="50800" dist="38100" dir="2700000" algn="tl" rotWithShape="0">
              <a:prstClr val="black">
                <a:alpha val="40000"/>
              </a:prstClr>
            </a:outerShdw>
          </a:effectLst>
        </p:spPr>
        <p:txBody>
          <a:bodyPr wrap="square" lIns="91440" tIns="45720" rIns="91440" bIns="45720">
            <a:spAutoFit/>
          </a:bodyPr>
          <a:lstStyle/>
          <a:p>
            <a:r>
              <a:rPr lang="ru-RU" sz="4800" b="1" strike="noStrike" spc="-1" dirty="0">
                <a:solidFill>
                  <a:schemeClr val="dk1"/>
                </a:solidFill>
                <a:latin typeface="Century Gothic"/>
              </a:rPr>
              <a:t>СГБМ/СГК </a:t>
            </a:r>
          </a:p>
          <a:p>
            <a:r>
              <a:rPr lang="ru-RU" sz="4800" strike="noStrike" spc="-1" dirty="0">
                <a:solidFill>
                  <a:schemeClr val="dk1"/>
                </a:solidFill>
                <a:latin typeface="Century Gothic"/>
              </a:rPr>
              <a:t>(БЕТАР)</a:t>
            </a:r>
            <a:endParaRPr lang="ru-RU" sz="4800" strike="noStrike" spc="-1" dirty="0">
              <a:solidFill>
                <a:srgbClr val="000000"/>
              </a:solidFill>
              <a:latin typeface="Arial"/>
            </a:endParaRPr>
          </a:p>
        </p:txBody>
      </p:sp>
      <p:sp>
        <p:nvSpPr>
          <p:cNvPr id="13" name="Прямоугольник 18">
            <a:extLst>
              <a:ext uri="{FF2B5EF4-FFF2-40B4-BE49-F238E27FC236}">
                <a16:creationId xmlns:a16="http://schemas.microsoft.com/office/drawing/2014/main" id="{E6C6CA5C-993F-453A-8C06-8F0D1A7802FC}"/>
              </a:ext>
            </a:extLst>
          </p:cNvPr>
          <p:cNvSpPr/>
          <p:nvPr/>
        </p:nvSpPr>
        <p:spPr>
          <a:xfrm flipH="1" flipV="1">
            <a:off x="0" y="-19359"/>
            <a:ext cx="6007100" cy="578138"/>
          </a:xfrm>
          <a:custGeom>
            <a:avLst/>
            <a:gdLst>
              <a:gd name="connsiteX0" fmla="*/ 0 w 5448301"/>
              <a:gd name="connsiteY0" fmla="*/ 0 h 578138"/>
              <a:gd name="connsiteX1" fmla="*/ 5448301 w 5448301"/>
              <a:gd name="connsiteY1" fmla="*/ 0 h 578138"/>
              <a:gd name="connsiteX2" fmla="*/ 5448301 w 5448301"/>
              <a:gd name="connsiteY2" fmla="*/ 578138 h 578138"/>
              <a:gd name="connsiteX3" fmla="*/ 0 w 5448301"/>
              <a:gd name="connsiteY3" fmla="*/ 578138 h 578138"/>
              <a:gd name="connsiteX4" fmla="*/ 0 w 5448301"/>
              <a:gd name="connsiteY4" fmla="*/ 0 h 578138"/>
              <a:gd name="connsiteX0" fmla="*/ 428625 w 5876926"/>
              <a:gd name="connsiteY0" fmla="*/ 0 h 578138"/>
              <a:gd name="connsiteX1" fmla="*/ 5876926 w 5876926"/>
              <a:gd name="connsiteY1" fmla="*/ 0 h 578138"/>
              <a:gd name="connsiteX2" fmla="*/ 5876926 w 5876926"/>
              <a:gd name="connsiteY2" fmla="*/ 578138 h 578138"/>
              <a:gd name="connsiteX3" fmla="*/ 0 w 5876926"/>
              <a:gd name="connsiteY3" fmla="*/ 578138 h 578138"/>
              <a:gd name="connsiteX4" fmla="*/ 428625 w 5876926"/>
              <a:gd name="connsiteY4" fmla="*/ 0 h 57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6926" h="578138">
                <a:moveTo>
                  <a:pt x="428625" y="0"/>
                </a:moveTo>
                <a:lnTo>
                  <a:pt x="5876926" y="0"/>
                </a:lnTo>
                <a:lnTo>
                  <a:pt x="5876926" y="578138"/>
                </a:lnTo>
                <a:lnTo>
                  <a:pt x="0" y="578138"/>
                </a:lnTo>
                <a:lnTo>
                  <a:pt x="428625" y="0"/>
                </a:lnTo>
                <a:close/>
              </a:path>
            </a:pathLst>
          </a:cu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 name="Прямоугольник 18">
            <a:extLst>
              <a:ext uri="{FF2B5EF4-FFF2-40B4-BE49-F238E27FC236}">
                <a16:creationId xmlns:a16="http://schemas.microsoft.com/office/drawing/2014/main" id="{4EFA3E69-23D3-413D-8BD0-BE1CC2D27876}"/>
              </a:ext>
            </a:extLst>
          </p:cNvPr>
          <p:cNvSpPr/>
          <p:nvPr/>
        </p:nvSpPr>
        <p:spPr>
          <a:xfrm>
            <a:off x="7835900" y="6295268"/>
            <a:ext cx="4356100" cy="578138"/>
          </a:xfrm>
          <a:custGeom>
            <a:avLst/>
            <a:gdLst>
              <a:gd name="connsiteX0" fmla="*/ 0 w 5448301"/>
              <a:gd name="connsiteY0" fmla="*/ 0 h 578138"/>
              <a:gd name="connsiteX1" fmla="*/ 5448301 w 5448301"/>
              <a:gd name="connsiteY1" fmla="*/ 0 h 578138"/>
              <a:gd name="connsiteX2" fmla="*/ 5448301 w 5448301"/>
              <a:gd name="connsiteY2" fmla="*/ 578138 h 578138"/>
              <a:gd name="connsiteX3" fmla="*/ 0 w 5448301"/>
              <a:gd name="connsiteY3" fmla="*/ 578138 h 578138"/>
              <a:gd name="connsiteX4" fmla="*/ 0 w 5448301"/>
              <a:gd name="connsiteY4" fmla="*/ 0 h 578138"/>
              <a:gd name="connsiteX0" fmla="*/ 428625 w 5876926"/>
              <a:gd name="connsiteY0" fmla="*/ 0 h 578138"/>
              <a:gd name="connsiteX1" fmla="*/ 5876926 w 5876926"/>
              <a:gd name="connsiteY1" fmla="*/ 0 h 578138"/>
              <a:gd name="connsiteX2" fmla="*/ 5876926 w 5876926"/>
              <a:gd name="connsiteY2" fmla="*/ 578138 h 578138"/>
              <a:gd name="connsiteX3" fmla="*/ 0 w 5876926"/>
              <a:gd name="connsiteY3" fmla="*/ 578138 h 578138"/>
              <a:gd name="connsiteX4" fmla="*/ 428625 w 5876926"/>
              <a:gd name="connsiteY4" fmla="*/ 0 h 57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6926" h="578138">
                <a:moveTo>
                  <a:pt x="428625" y="0"/>
                </a:moveTo>
                <a:lnTo>
                  <a:pt x="5876926" y="0"/>
                </a:lnTo>
                <a:lnTo>
                  <a:pt x="5876926" y="578138"/>
                </a:lnTo>
                <a:lnTo>
                  <a:pt x="0" y="578138"/>
                </a:lnTo>
                <a:lnTo>
                  <a:pt x="428625" y="0"/>
                </a:lnTo>
                <a:close/>
              </a:path>
            </a:pathLst>
          </a:cu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 name="Рисунок 7">
            <a:extLst>
              <a:ext uri="{FF2B5EF4-FFF2-40B4-BE49-F238E27FC236}">
                <a16:creationId xmlns:a16="http://schemas.microsoft.com/office/drawing/2014/main" id="{AF2A5159-7629-4DD0-9E48-6521D61263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538" y="2690465"/>
            <a:ext cx="7932242" cy="3516561"/>
          </a:xfrm>
          <a:prstGeom prst="round2DiagRect">
            <a:avLst>
              <a:gd name="adj1" fmla="val 16667"/>
              <a:gd name="adj2" fmla="val 0"/>
            </a:avLst>
          </a:prstGeom>
          <a:ln w="88900" cap="sq">
            <a:solidFill>
              <a:srgbClr val="1A873A"/>
            </a:solidFill>
            <a:prstDash val="dash"/>
            <a:miter lim="800000"/>
          </a:ln>
          <a:effectLst>
            <a:outerShdw blurRad="254000" algn="tl" rotWithShape="0">
              <a:srgbClr val="000000">
                <a:alpha val="43000"/>
              </a:srgbClr>
            </a:outerShdw>
          </a:effectLst>
        </p:spPr>
      </p:pic>
      <p:pic>
        <p:nvPicPr>
          <p:cNvPr id="10" name="Рисунок 9">
            <a:extLst>
              <a:ext uri="{FF2B5EF4-FFF2-40B4-BE49-F238E27FC236}">
                <a16:creationId xmlns:a16="http://schemas.microsoft.com/office/drawing/2014/main" id="{48926CD6-C0FD-4AEC-B799-9B50330BB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8154" y="176561"/>
            <a:ext cx="2839925" cy="2236571"/>
          </a:xfrm>
          <a:prstGeom prst="rect">
            <a:avLst/>
          </a:prstGeom>
        </p:spPr>
      </p:pic>
      <p:pic>
        <p:nvPicPr>
          <p:cNvPr id="17" name="Рисунок 16">
            <a:extLst>
              <a:ext uri="{FF2B5EF4-FFF2-40B4-BE49-F238E27FC236}">
                <a16:creationId xmlns:a16="http://schemas.microsoft.com/office/drawing/2014/main" id="{12FADC6F-2E78-44CE-A078-975C5F4A4E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967426">
            <a:off x="8144264" y="2082836"/>
            <a:ext cx="2082585" cy="1772644"/>
          </a:xfrm>
          <a:prstGeom prst="rect">
            <a:avLst/>
          </a:prstGeom>
        </p:spPr>
      </p:pic>
      <p:pic>
        <p:nvPicPr>
          <p:cNvPr id="23" name="Рисунок 22">
            <a:extLst>
              <a:ext uri="{FF2B5EF4-FFF2-40B4-BE49-F238E27FC236}">
                <a16:creationId xmlns:a16="http://schemas.microsoft.com/office/drawing/2014/main" id="{6C5A392C-F513-46D2-918E-E383C7D510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1312" y="37205"/>
            <a:ext cx="2661160" cy="2236571"/>
          </a:xfrm>
          <a:prstGeom prst="rect">
            <a:avLst/>
          </a:prstGeom>
        </p:spPr>
      </p:pic>
      <p:pic>
        <p:nvPicPr>
          <p:cNvPr id="25" name="Рисунок 24">
            <a:extLst>
              <a:ext uri="{FF2B5EF4-FFF2-40B4-BE49-F238E27FC236}">
                <a16:creationId xmlns:a16="http://schemas.microsoft.com/office/drawing/2014/main" id="{41F887F5-2650-4AB1-98B9-5363948262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96268" y="3872660"/>
            <a:ext cx="3895731" cy="2708008"/>
          </a:xfrm>
          <a:prstGeom prst="rect">
            <a:avLst/>
          </a:prstGeom>
        </p:spPr>
      </p:pic>
      <p:pic>
        <p:nvPicPr>
          <p:cNvPr id="27" name="Рисунок 26">
            <a:extLst>
              <a:ext uri="{FF2B5EF4-FFF2-40B4-BE49-F238E27FC236}">
                <a16:creationId xmlns:a16="http://schemas.microsoft.com/office/drawing/2014/main" id="{DB422EA9-4930-4222-9F7C-6ACBCBF080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4133" y="1759062"/>
            <a:ext cx="1824634" cy="1862806"/>
          </a:xfrm>
          <a:prstGeom prst="rect">
            <a:avLst/>
          </a:prstGeom>
        </p:spPr>
      </p:pic>
    </p:spTree>
    <p:extLst>
      <p:ext uri="{BB962C8B-B14F-4D97-AF65-F5344CB8AC3E}">
        <p14:creationId xmlns:p14="http://schemas.microsoft.com/office/powerpoint/2010/main" val="49597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5B1BC413-5AA1-4AEF-B1FA-7667D98E37E1}"/>
              </a:ext>
            </a:extLst>
          </p:cNvPr>
          <p:cNvSpPr/>
          <p:nvPr/>
        </p:nvSpPr>
        <p:spPr>
          <a:xfrm rot="16200000">
            <a:off x="4578854" y="3710019"/>
            <a:ext cx="6107787" cy="262549"/>
          </a:xfrm>
          <a:prstGeom prst="rect">
            <a:avLst/>
          </a:pr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a:extLst>
              <a:ext uri="{FF2B5EF4-FFF2-40B4-BE49-F238E27FC236}">
                <a16:creationId xmlns:a16="http://schemas.microsoft.com/office/drawing/2014/main" id="{C73DAD62-809E-4274-8D70-09F0CEB22A22}"/>
              </a:ext>
            </a:extLst>
          </p:cNvPr>
          <p:cNvSpPr/>
          <p:nvPr/>
        </p:nvSpPr>
        <p:spPr>
          <a:xfrm>
            <a:off x="0" y="0"/>
            <a:ext cx="7751920" cy="787400"/>
          </a:xfrm>
          <a:prstGeom prst="rect">
            <a:avLst/>
          </a:pr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a:extLst>
              <a:ext uri="{FF2B5EF4-FFF2-40B4-BE49-F238E27FC236}">
                <a16:creationId xmlns:a16="http://schemas.microsoft.com/office/drawing/2014/main" id="{DC47029A-9275-4005-9D0D-A305AD814BFF}"/>
              </a:ext>
            </a:extLst>
          </p:cNvPr>
          <p:cNvSpPr/>
          <p:nvPr/>
        </p:nvSpPr>
        <p:spPr>
          <a:xfrm>
            <a:off x="1493648" y="-37187"/>
            <a:ext cx="6126998" cy="861774"/>
          </a:xfrm>
          <a:prstGeom prst="rect">
            <a:avLst/>
          </a:prstGeom>
          <a:noFill/>
        </p:spPr>
        <p:txBody>
          <a:bodyPr wrap="none" lIns="91440" tIns="45720" rIns="91440" bIns="45720">
            <a:spAutoFit/>
          </a:bodyPr>
          <a:lstStyle/>
          <a:p>
            <a:pPr algn="ctr"/>
            <a:r>
              <a:rPr lang="ru-RU" sz="5000" b="1"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КОМПЛЕКТУЮЩИЕ</a:t>
            </a:r>
            <a:endParaRPr lang="ru-RU" sz="5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6" name="Прямоугольник 15">
            <a:extLst>
              <a:ext uri="{FF2B5EF4-FFF2-40B4-BE49-F238E27FC236}">
                <a16:creationId xmlns:a16="http://schemas.microsoft.com/office/drawing/2014/main" id="{1E95D8EA-DF13-44D2-9818-2A40299864CD}"/>
              </a:ext>
            </a:extLst>
          </p:cNvPr>
          <p:cNvSpPr/>
          <p:nvPr/>
        </p:nvSpPr>
        <p:spPr>
          <a:xfrm>
            <a:off x="78187" y="893354"/>
            <a:ext cx="7281894" cy="2062103"/>
          </a:xfrm>
          <a:prstGeom prst="rect">
            <a:avLst/>
          </a:prstGeom>
          <a:noFill/>
        </p:spPr>
        <p:txBody>
          <a:bodyPr wrap="square" lIns="91440" tIns="45720" rIns="91440" bIns="45720">
            <a:spAutoFit/>
          </a:bodyPr>
          <a:lstStyle/>
          <a:p>
            <a:pPr algn="just"/>
            <a:r>
              <a:rPr lang="ru-RU" sz="1600" dirty="0">
                <a:latin typeface="Century Gothic" panose="020B0502020202020204" pitchFamily="34" charset="0"/>
              </a:rPr>
              <a:t>      Для правильной установки и должного обслуживания газовых счетчиков зачастую необходимы расходные материалы и комплектующие.</a:t>
            </a:r>
          </a:p>
          <a:p>
            <a:pPr algn="just"/>
            <a:r>
              <a:rPr lang="ru-RU" sz="1600" dirty="0">
                <a:latin typeface="Century Gothic" panose="020B0502020202020204" pitchFamily="34" charset="0"/>
              </a:rPr>
              <a:t>     В нашем ассортименты вы можете найти:</a:t>
            </a:r>
          </a:p>
          <a:p>
            <a:pPr algn="just"/>
            <a:r>
              <a:rPr lang="ru-RU" sz="1600" b="0" i="0" dirty="0">
                <a:solidFill>
                  <a:srgbClr val="4A4A4A"/>
                </a:solidFill>
                <a:effectLst/>
                <a:latin typeface="Century Gothic" panose="020B0502020202020204" pitchFamily="34" charset="0"/>
              </a:rPr>
              <a:t>Отводы и сгоны, изолирующие соединения, термозапорные клапана, фильтра газовые, краны шаровые, штуцера для газовых счетчиков большой ассортимент корпусов для самых разных газовых счетчиков, газораспределительные пункты  и многое другое.</a:t>
            </a:r>
          </a:p>
        </p:txBody>
      </p:sp>
      <p:sp>
        <p:nvSpPr>
          <p:cNvPr id="22" name="Прямоугольник 21">
            <a:extLst>
              <a:ext uri="{FF2B5EF4-FFF2-40B4-BE49-F238E27FC236}">
                <a16:creationId xmlns:a16="http://schemas.microsoft.com/office/drawing/2014/main" id="{E82A4DBA-5876-4F97-ADC2-7F3B1612FCC0}"/>
              </a:ext>
            </a:extLst>
          </p:cNvPr>
          <p:cNvSpPr/>
          <p:nvPr/>
        </p:nvSpPr>
        <p:spPr>
          <a:xfrm>
            <a:off x="5541664" y="6550223"/>
            <a:ext cx="1839211" cy="307777"/>
          </a:xfrm>
          <a:prstGeom prst="rect">
            <a:avLst/>
          </a:prstGeom>
          <a:noFill/>
          <a:effectLst>
            <a:outerShdw blurRad="114300" dist="76200" dir="17580000" algn="t" rotWithShape="0">
              <a:prstClr val="black">
                <a:alpha val="37000"/>
              </a:prstClr>
            </a:outerShdw>
          </a:effectLst>
        </p:spPr>
        <p:txBody>
          <a:bodyPr wrap="square" lIns="91440" tIns="45720" rIns="91440" bIns="45720">
            <a:spAutoFit/>
          </a:bodyPr>
          <a:lstStyle/>
          <a:p>
            <a:pPr algn="ctr"/>
            <a:r>
              <a:rPr lang="ru-RU" sz="1400" dirty="0">
                <a:ln w="0"/>
                <a:latin typeface="Century Gothic" panose="020B0502020202020204" pitchFamily="34" charset="0"/>
              </a:rPr>
              <a:t>и многие другие...</a:t>
            </a:r>
            <a:endParaRPr lang="ru-RU" sz="1400" cap="none" spc="0" dirty="0">
              <a:ln w="0"/>
              <a:latin typeface="Century Gothic" panose="020B0502020202020204" pitchFamily="34" charset="0"/>
            </a:endParaRPr>
          </a:p>
        </p:txBody>
      </p:sp>
      <p:pic>
        <p:nvPicPr>
          <p:cNvPr id="9" name="Рисунок 8">
            <a:extLst>
              <a:ext uri="{FF2B5EF4-FFF2-40B4-BE49-F238E27FC236}">
                <a16:creationId xmlns:a16="http://schemas.microsoft.com/office/drawing/2014/main" id="{DDF851AC-E2DB-44C4-8777-708751DAF3DE}"/>
              </a:ext>
            </a:extLst>
          </p:cNvPr>
          <p:cNvPicPr>
            <a:picLocks noChangeAspect="1"/>
          </p:cNvPicPr>
          <p:nvPr/>
        </p:nvPicPr>
        <p:blipFill rotWithShape="1">
          <a:blip r:embed="rId3">
            <a:extLst>
              <a:ext uri="{28A0092B-C50C-407E-A947-70E740481C1C}">
                <a14:useLocalDpi xmlns:a14="http://schemas.microsoft.com/office/drawing/2010/main" val="0"/>
              </a:ext>
            </a:extLst>
          </a:blip>
          <a:srcRect l="25717" r="21818"/>
          <a:stretch/>
        </p:blipFill>
        <p:spPr>
          <a:xfrm>
            <a:off x="7751920" y="1414055"/>
            <a:ext cx="4462858" cy="5443946"/>
          </a:xfrm>
          <a:prstGeom prst="rect">
            <a:avLst/>
          </a:prstGeom>
        </p:spPr>
      </p:pic>
      <p:sp>
        <p:nvSpPr>
          <p:cNvPr id="11" name="Прямоугольник 10">
            <a:extLst>
              <a:ext uri="{FF2B5EF4-FFF2-40B4-BE49-F238E27FC236}">
                <a16:creationId xmlns:a16="http://schemas.microsoft.com/office/drawing/2014/main" id="{95B24150-53AF-4237-BE81-44C1DE251262}"/>
              </a:ext>
            </a:extLst>
          </p:cNvPr>
          <p:cNvSpPr/>
          <p:nvPr/>
        </p:nvSpPr>
        <p:spPr>
          <a:xfrm>
            <a:off x="7751920" y="0"/>
            <a:ext cx="4440079" cy="1414054"/>
          </a:xfrm>
          <a:prstGeom prst="rect">
            <a:avLst/>
          </a:prstGeom>
          <a:solidFill>
            <a:srgbClr val="FEEE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8" name="Прямоугольник 27">
            <a:extLst>
              <a:ext uri="{FF2B5EF4-FFF2-40B4-BE49-F238E27FC236}">
                <a16:creationId xmlns:a16="http://schemas.microsoft.com/office/drawing/2014/main" id="{AA0BB573-0E9D-4184-924D-0DF50F8CE59F}"/>
              </a:ext>
            </a:extLst>
          </p:cNvPr>
          <p:cNvSpPr/>
          <p:nvPr/>
        </p:nvSpPr>
        <p:spPr>
          <a:xfrm>
            <a:off x="-94509" y="3223511"/>
            <a:ext cx="7135111" cy="584775"/>
          </a:xfrm>
          <a:prstGeom prst="rect">
            <a:avLst/>
          </a:prstGeom>
          <a:noFill/>
          <a:effectLst>
            <a:outerShdw blurRad="114300" dist="76200" dir="17580000" algn="t" rotWithShape="0">
              <a:prstClr val="black">
                <a:alpha val="37000"/>
              </a:prstClr>
            </a:outerShdw>
          </a:effectLst>
        </p:spPr>
        <p:txBody>
          <a:bodyPr wrap="square" lIns="91440" tIns="45720" rIns="91440" bIns="45720">
            <a:spAutoFit/>
          </a:bodyPr>
          <a:lstStyle/>
          <a:p>
            <a:pPr algn="r"/>
            <a:r>
              <a:rPr lang="ru-RU" sz="3200" cap="none" spc="0" dirty="0">
                <a:ln w="0"/>
                <a:effectLst>
                  <a:outerShdw blurRad="38100" dist="38100" dir="2700000" algn="tl">
                    <a:srgbClr val="000000">
                      <a:alpha val="43137"/>
                    </a:srgbClr>
                  </a:outerShdw>
                </a:effectLst>
                <a:latin typeface="Century Gothic" panose="020B0502020202020204" pitchFamily="34" charset="0"/>
              </a:rPr>
              <a:t>Бренды доступные для заказа:</a:t>
            </a:r>
          </a:p>
        </p:txBody>
      </p:sp>
      <p:pic>
        <p:nvPicPr>
          <p:cNvPr id="30" name="Рисунок 29">
            <a:extLst>
              <a:ext uri="{FF2B5EF4-FFF2-40B4-BE49-F238E27FC236}">
                <a16:creationId xmlns:a16="http://schemas.microsoft.com/office/drawing/2014/main" id="{F6EC61AF-1A50-49B5-88FD-EE5D4F71578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0667" l="1475" r="97541">
                        <a14:foregroundMark x1="18852" y1="61778" x2="18852" y2="61778"/>
                        <a14:foregroundMark x1="18852" y1="57333" x2="18852" y2="57333"/>
                        <a14:foregroundMark x1="19508" y1="55556" x2="19508" y2="55556"/>
                        <a14:foregroundMark x1="19508" y1="51111" x2="19508" y2="51111"/>
                        <a14:foregroundMark x1="27541" y1="44889" x2="27541" y2="44889"/>
                        <a14:foregroundMark x1="29180" y1="35556" x2="29180" y2="35556"/>
                        <a14:foregroundMark x1="29180" y1="35556" x2="29180" y2="35556"/>
                        <a14:foregroundMark x1="29180" y1="35556" x2="29180" y2="35556"/>
                        <a14:foregroundMark x1="30328" y1="34222" x2="30328" y2="34222"/>
                        <a14:foregroundMark x1="30328" y1="32444" x2="30328" y2="32444"/>
                        <a14:foregroundMark x1="30328" y1="32444" x2="30328" y2="32444"/>
                        <a14:foregroundMark x1="30328" y1="32444" x2="30328" y2="32444"/>
                        <a14:foregroundMark x1="29672" y1="32444" x2="29672" y2="32444"/>
                        <a14:foregroundMark x1="27541" y1="32444" x2="27541" y2="32444"/>
                        <a14:foregroundMark x1="26393" y1="40000" x2="25738" y2="46222"/>
                        <a14:foregroundMark x1="21803" y1="83556" x2="21803" y2="83556"/>
                        <a14:foregroundMark x1="19508" y1="80444" x2="19508" y2="80444"/>
                        <a14:foregroundMark x1="19508" y1="80444" x2="19508" y2="80444"/>
                        <a14:foregroundMark x1="1803" y1="68000" x2="1803" y2="68000"/>
                        <a14:foregroundMark x1="1803" y1="68000" x2="1803" y2="68000"/>
                        <a14:foregroundMark x1="56557" y1="84889" x2="56557" y2="84889"/>
                        <a14:foregroundMark x1="43934" y1="78667" x2="43934" y2="78667"/>
                        <a14:foregroundMark x1="63279" y1="81778" x2="63279" y2="81778"/>
                        <a14:foregroundMark x1="72459" y1="86667" x2="72459" y2="86667"/>
                        <a14:foregroundMark x1="85574" y1="91111" x2="85574" y2="91111"/>
                        <a14:foregroundMark x1="97541" y1="84889" x2="97541" y2="84889"/>
                      </a14:backgroundRemoval>
                    </a14:imgEffect>
                  </a14:imgLayer>
                </a14:imgProps>
              </a:ext>
              <a:ext uri="{28A0092B-C50C-407E-A947-70E740481C1C}">
                <a14:useLocalDpi xmlns:a14="http://schemas.microsoft.com/office/drawing/2010/main" val="0"/>
              </a:ext>
            </a:extLst>
          </a:blip>
          <a:stretch>
            <a:fillRect/>
          </a:stretch>
        </p:blipFill>
        <p:spPr>
          <a:xfrm>
            <a:off x="330842" y="4113425"/>
            <a:ext cx="1731660" cy="638727"/>
          </a:xfrm>
          <a:prstGeom prst="rect">
            <a:avLst/>
          </a:prstGeom>
        </p:spPr>
      </p:pic>
      <p:pic>
        <p:nvPicPr>
          <p:cNvPr id="13" name="Рисунок 12">
            <a:extLst>
              <a:ext uri="{FF2B5EF4-FFF2-40B4-BE49-F238E27FC236}">
                <a16:creationId xmlns:a16="http://schemas.microsoft.com/office/drawing/2014/main" id="{3CBC8FC9-68C2-435F-B426-C05F46CE0B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3287" y="4032502"/>
            <a:ext cx="1927315" cy="834664"/>
          </a:xfrm>
          <a:prstGeom prst="rect">
            <a:avLst/>
          </a:prstGeom>
        </p:spPr>
      </p:pic>
      <p:pic>
        <p:nvPicPr>
          <p:cNvPr id="20" name="Рисунок 19">
            <a:extLst>
              <a:ext uri="{FF2B5EF4-FFF2-40B4-BE49-F238E27FC236}">
                <a16:creationId xmlns:a16="http://schemas.microsoft.com/office/drawing/2014/main" id="{A36F3F5B-9280-4B4D-823C-68E499ED96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24221" y="5398431"/>
            <a:ext cx="1533525" cy="923925"/>
          </a:xfrm>
          <a:prstGeom prst="rect">
            <a:avLst/>
          </a:prstGeom>
        </p:spPr>
      </p:pic>
      <p:pic>
        <p:nvPicPr>
          <p:cNvPr id="24" name="Рисунок 23">
            <a:extLst>
              <a:ext uri="{FF2B5EF4-FFF2-40B4-BE49-F238E27FC236}">
                <a16:creationId xmlns:a16="http://schemas.microsoft.com/office/drawing/2014/main" id="{07BB2A30-ADD0-4FB0-B569-97A567B4C8BA}"/>
              </a:ext>
            </a:extLst>
          </p:cNvPr>
          <p:cNvPicPr>
            <a:picLocks noChangeAspect="1"/>
          </p:cNvPicPr>
          <p:nvPr/>
        </p:nvPicPr>
        <p:blipFill rotWithShape="1">
          <a:blip r:embed="rId8">
            <a:extLst>
              <a:ext uri="{28A0092B-C50C-407E-A947-70E740481C1C}">
                <a14:useLocalDpi xmlns:a14="http://schemas.microsoft.com/office/drawing/2010/main" val="0"/>
              </a:ext>
            </a:extLst>
          </a:blip>
          <a:srcRect b="35334"/>
          <a:stretch/>
        </p:blipFill>
        <p:spPr>
          <a:xfrm>
            <a:off x="2172642" y="4042994"/>
            <a:ext cx="2928332" cy="828129"/>
          </a:xfrm>
          <a:prstGeom prst="rect">
            <a:avLst/>
          </a:prstGeom>
        </p:spPr>
      </p:pic>
      <p:pic>
        <p:nvPicPr>
          <p:cNvPr id="35" name="Рисунок 34">
            <a:extLst>
              <a:ext uri="{FF2B5EF4-FFF2-40B4-BE49-F238E27FC236}">
                <a16:creationId xmlns:a16="http://schemas.microsoft.com/office/drawing/2014/main" id="{54D60504-73BB-4D37-9248-8A2BFB2B02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6464" y="5650917"/>
            <a:ext cx="2331896" cy="1309870"/>
          </a:xfrm>
          <a:prstGeom prst="rect">
            <a:avLst/>
          </a:prstGeom>
        </p:spPr>
      </p:pic>
      <p:pic>
        <p:nvPicPr>
          <p:cNvPr id="39" name="Рисунок 38">
            <a:extLst>
              <a:ext uri="{FF2B5EF4-FFF2-40B4-BE49-F238E27FC236}">
                <a16:creationId xmlns:a16="http://schemas.microsoft.com/office/drawing/2014/main" id="{B2CA5015-E487-43E3-A754-666E081C3F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1783" y="4855011"/>
            <a:ext cx="3233733" cy="1083953"/>
          </a:xfrm>
          <a:prstGeom prst="rect">
            <a:avLst/>
          </a:prstGeom>
        </p:spPr>
      </p:pic>
      <p:pic>
        <p:nvPicPr>
          <p:cNvPr id="41" name="Рисунок 40">
            <a:extLst>
              <a:ext uri="{FF2B5EF4-FFF2-40B4-BE49-F238E27FC236}">
                <a16:creationId xmlns:a16="http://schemas.microsoft.com/office/drawing/2014/main" id="{DBDC7023-3679-48FF-A3D8-0BC6889FF4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0141" y="5873035"/>
            <a:ext cx="2416988" cy="983785"/>
          </a:xfrm>
          <a:prstGeom prst="rect">
            <a:avLst/>
          </a:prstGeom>
        </p:spPr>
      </p:pic>
      <p:pic>
        <p:nvPicPr>
          <p:cNvPr id="43" name="Рисунок 42">
            <a:extLst>
              <a:ext uri="{FF2B5EF4-FFF2-40B4-BE49-F238E27FC236}">
                <a16:creationId xmlns:a16="http://schemas.microsoft.com/office/drawing/2014/main" id="{52AFAEF6-6D7F-4106-8DF0-6C1283B2A492}"/>
              </a:ext>
            </a:extLst>
          </p:cNvPr>
          <p:cNvPicPr>
            <a:picLocks noChangeAspect="1"/>
          </p:cNvPicPr>
          <p:nvPr/>
        </p:nvPicPr>
        <p:blipFill rotWithShape="1">
          <a:blip r:embed="rId12">
            <a:extLst>
              <a:ext uri="{28A0092B-C50C-407E-A947-70E740481C1C}">
                <a14:useLocalDpi xmlns:a14="http://schemas.microsoft.com/office/drawing/2010/main" val="0"/>
              </a:ext>
            </a:extLst>
          </a:blip>
          <a:srcRect r="48438"/>
          <a:stretch/>
        </p:blipFill>
        <p:spPr>
          <a:xfrm>
            <a:off x="3857618" y="4855011"/>
            <a:ext cx="2219326" cy="852925"/>
          </a:xfrm>
          <a:prstGeom prst="rect">
            <a:avLst/>
          </a:prstGeom>
        </p:spPr>
      </p:pic>
      <p:sp>
        <p:nvSpPr>
          <p:cNvPr id="44" name="Прямоугольник 43">
            <a:extLst>
              <a:ext uri="{FF2B5EF4-FFF2-40B4-BE49-F238E27FC236}">
                <a16:creationId xmlns:a16="http://schemas.microsoft.com/office/drawing/2014/main" id="{7123EAE5-8899-4E9B-9B6A-A640307C51BE}"/>
              </a:ext>
            </a:extLst>
          </p:cNvPr>
          <p:cNvSpPr/>
          <p:nvPr/>
        </p:nvSpPr>
        <p:spPr>
          <a:xfrm>
            <a:off x="5723701" y="4970371"/>
            <a:ext cx="2118913" cy="523220"/>
          </a:xfrm>
          <a:prstGeom prst="rect">
            <a:avLst/>
          </a:prstGeom>
          <a:noFill/>
          <a:effectLst/>
        </p:spPr>
        <p:txBody>
          <a:bodyPr wrap="square" lIns="91440" tIns="45720" rIns="91440" bIns="45720">
            <a:spAutoFit/>
          </a:bodyPr>
          <a:lstStyle/>
          <a:p>
            <a:pPr algn="ctr"/>
            <a:r>
              <a:rPr lang="ru-RU" sz="2800" b="1" cap="none" spc="0" dirty="0">
                <a:ln w="0"/>
                <a:effectLst>
                  <a:outerShdw blurRad="38100" dist="38100" dir="2700000" algn="tl">
                    <a:srgbClr val="000000">
                      <a:alpha val="43137"/>
                    </a:srgbClr>
                  </a:outerShdw>
                </a:effectLst>
                <a:latin typeface="Century Gothic" panose="020B0502020202020204" pitchFamily="34" charset="0"/>
              </a:rPr>
              <a:t>Агас</a:t>
            </a:r>
          </a:p>
        </p:txBody>
      </p:sp>
    </p:spTree>
    <p:extLst>
      <p:ext uri="{BB962C8B-B14F-4D97-AF65-F5344CB8AC3E}">
        <p14:creationId xmlns:p14="http://schemas.microsoft.com/office/powerpoint/2010/main" val="3000556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Прямоугольник 34">
            <a:extLst>
              <a:ext uri="{FF2B5EF4-FFF2-40B4-BE49-F238E27FC236}">
                <a16:creationId xmlns:a16="http://schemas.microsoft.com/office/drawing/2014/main" id="{14ADE277-F049-4983-A91F-3D5BE5F0FC73}"/>
              </a:ext>
            </a:extLst>
          </p:cNvPr>
          <p:cNvSpPr/>
          <p:nvPr/>
        </p:nvSpPr>
        <p:spPr>
          <a:xfrm flipV="1">
            <a:off x="4356100" y="329866"/>
            <a:ext cx="7835900" cy="45719"/>
          </a:xfrm>
          <a:prstGeom prst="rect">
            <a:avLst/>
          </a:prstGeom>
          <a:solidFill>
            <a:srgbClr val="1A873A"/>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1" name="Прямоугольник 20">
            <a:extLst>
              <a:ext uri="{FF2B5EF4-FFF2-40B4-BE49-F238E27FC236}">
                <a16:creationId xmlns:a16="http://schemas.microsoft.com/office/drawing/2014/main" id="{C42B446B-B7DA-46FB-8CE7-61AB686193F5}"/>
              </a:ext>
            </a:extLst>
          </p:cNvPr>
          <p:cNvSpPr/>
          <p:nvPr/>
        </p:nvSpPr>
        <p:spPr>
          <a:xfrm flipV="1">
            <a:off x="0" y="6474907"/>
            <a:ext cx="7835900" cy="45719"/>
          </a:xfrm>
          <a:prstGeom prst="rect">
            <a:avLst/>
          </a:prstGeom>
          <a:solidFill>
            <a:srgbClr val="1A873A"/>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Прямоугольник 18">
            <a:extLst>
              <a:ext uri="{FF2B5EF4-FFF2-40B4-BE49-F238E27FC236}">
                <a16:creationId xmlns:a16="http://schemas.microsoft.com/office/drawing/2014/main" id="{E6C6CA5C-993F-453A-8C06-8F0D1A7802FC}"/>
              </a:ext>
            </a:extLst>
          </p:cNvPr>
          <p:cNvSpPr/>
          <p:nvPr/>
        </p:nvSpPr>
        <p:spPr>
          <a:xfrm flipH="1" flipV="1">
            <a:off x="0" y="-19360"/>
            <a:ext cx="6007100" cy="830997"/>
          </a:xfrm>
          <a:custGeom>
            <a:avLst/>
            <a:gdLst>
              <a:gd name="connsiteX0" fmla="*/ 0 w 5448301"/>
              <a:gd name="connsiteY0" fmla="*/ 0 h 578138"/>
              <a:gd name="connsiteX1" fmla="*/ 5448301 w 5448301"/>
              <a:gd name="connsiteY1" fmla="*/ 0 h 578138"/>
              <a:gd name="connsiteX2" fmla="*/ 5448301 w 5448301"/>
              <a:gd name="connsiteY2" fmla="*/ 578138 h 578138"/>
              <a:gd name="connsiteX3" fmla="*/ 0 w 5448301"/>
              <a:gd name="connsiteY3" fmla="*/ 578138 h 578138"/>
              <a:gd name="connsiteX4" fmla="*/ 0 w 5448301"/>
              <a:gd name="connsiteY4" fmla="*/ 0 h 578138"/>
              <a:gd name="connsiteX0" fmla="*/ 428625 w 5876926"/>
              <a:gd name="connsiteY0" fmla="*/ 0 h 578138"/>
              <a:gd name="connsiteX1" fmla="*/ 5876926 w 5876926"/>
              <a:gd name="connsiteY1" fmla="*/ 0 h 578138"/>
              <a:gd name="connsiteX2" fmla="*/ 5876926 w 5876926"/>
              <a:gd name="connsiteY2" fmla="*/ 578138 h 578138"/>
              <a:gd name="connsiteX3" fmla="*/ 0 w 5876926"/>
              <a:gd name="connsiteY3" fmla="*/ 578138 h 578138"/>
              <a:gd name="connsiteX4" fmla="*/ 428625 w 5876926"/>
              <a:gd name="connsiteY4" fmla="*/ 0 h 57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6926" h="578138">
                <a:moveTo>
                  <a:pt x="428625" y="0"/>
                </a:moveTo>
                <a:lnTo>
                  <a:pt x="5876926" y="0"/>
                </a:lnTo>
                <a:lnTo>
                  <a:pt x="5876926" y="578138"/>
                </a:lnTo>
                <a:lnTo>
                  <a:pt x="0" y="578138"/>
                </a:lnTo>
                <a:lnTo>
                  <a:pt x="428625" y="0"/>
                </a:lnTo>
                <a:close/>
              </a:path>
            </a:pathLst>
          </a:cu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Прямоугольник 24">
            <a:extLst>
              <a:ext uri="{FF2B5EF4-FFF2-40B4-BE49-F238E27FC236}">
                <a16:creationId xmlns:a16="http://schemas.microsoft.com/office/drawing/2014/main" id="{56EF817E-00E1-4709-8DBB-B83710570619}"/>
              </a:ext>
            </a:extLst>
          </p:cNvPr>
          <p:cNvSpPr/>
          <p:nvPr/>
        </p:nvSpPr>
        <p:spPr>
          <a:xfrm>
            <a:off x="1572026" y="4726160"/>
            <a:ext cx="5006728" cy="1138773"/>
          </a:xfrm>
          <a:prstGeom prst="rect">
            <a:avLst/>
          </a:prstGeom>
          <a:noFill/>
          <a:effectLst>
            <a:outerShdw blurRad="114300" dist="76200" dir="17580000" algn="t" rotWithShape="0">
              <a:prstClr val="black">
                <a:alpha val="37000"/>
              </a:prstClr>
            </a:outerShdw>
          </a:effectLst>
        </p:spPr>
        <p:txBody>
          <a:bodyPr wrap="square" lIns="91440" tIns="45720" rIns="91440" bIns="45720">
            <a:spAutoFit/>
          </a:bodyPr>
          <a:lstStyle/>
          <a:p>
            <a:pPr algn="ctr"/>
            <a:r>
              <a:rPr lang="ru-RU" sz="2000" cap="none" spc="0" dirty="0">
                <a:ln w="0"/>
                <a:effectLst>
                  <a:outerShdw blurRad="38100" dist="38100" dir="2700000" algn="tl">
                    <a:srgbClr val="000000">
                      <a:alpha val="43137"/>
                    </a:srgbClr>
                  </a:outerShdw>
                </a:effectLst>
                <a:latin typeface="Century Gothic" panose="020B0502020202020204" pitchFamily="34" charset="0"/>
              </a:rPr>
              <a:t>В нашем ассортименте доступны </a:t>
            </a:r>
          </a:p>
          <a:p>
            <a:pPr algn="ctr"/>
            <a:r>
              <a:rPr lang="ru-RU" sz="2000" cap="none" spc="0" dirty="0">
                <a:ln w="0"/>
                <a:effectLst>
                  <a:outerShdw blurRad="38100" dist="38100" dir="2700000" algn="tl">
                    <a:srgbClr val="000000">
                      <a:alpha val="43137"/>
                    </a:srgbClr>
                  </a:outerShdw>
                </a:effectLst>
                <a:latin typeface="Century Gothic" panose="020B0502020202020204" pitchFamily="34" charset="0"/>
              </a:rPr>
              <a:t>к заказу такие бренды, как</a:t>
            </a:r>
          </a:p>
          <a:p>
            <a:pPr algn="ctr"/>
            <a:r>
              <a:rPr lang="en-US" sz="2800" dirty="0">
                <a:ln w="0"/>
                <a:effectLst>
                  <a:outerShdw blurRad="38100" dist="38100" dir="2700000" algn="tl">
                    <a:srgbClr val="000000">
                      <a:alpha val="43137"/>
                    </a:srgbClr>
                  </a:outerShdw>
                </a:effectLst>
                <a:latin typeface="Century Gothic" panose="020B0502020202020204" pitchFamily="34" charset="0"/>
              </a:rPr>
              <a:t>KRZMI, </a:t>
            </a:r>
            <a:r>
              <a:rPr lang="ru-RU" sz="2800" dirty="0" err="1">
                <a:ln w="0"/>
                <a:effectLst>
                  <a:outerShdw blurRad="38100" dist="38100" dir="2700000" algn="tl">
                    <a:srgbClr val="000000">
                      <a:alpha val="43137"/>
                    </a:srgbClr>
                  </a:outerShdw>
                </a:effectLst>
                <a:latin typeface="Century Gothic" panose="020B0502020202020204" pitchFamily="34" charset="0"/>
              </a:rPr>
              <a:t>МеталлПроф</a:t>
            </a:r>
            <a:endParaRPr lang="ru-RU" sz="2800" cap="none" spc="0" dirty="0">
              <a:ln w="0"/>
              <a:effectLst>
                <a:outerShdw blurRad="38100" dist="38100" dir="2700000" algn="tl">
                  <a:srgbClr val="000000">
                    <a:alpha val="43137"/>
                  </a:srgbClr>
                </a:outerShdw>
              </a:effectLst>
              <a:latin typeface="Century Gothic" panose="020B0502020202020204" pitchFamily="34" charset="0"/>
            </a:endParaRPr>
          </a:p>
        </p:txBody>
      </p:sp>
      <p:sp>
        <p:nvSpPr>
          <p:cNvPr id="15" name="Прямоугольник 14">
            <a:extLst>
              <a:ext uri="{FF2B5EF4-FFF2-40B4-BE49-F238E27FC236}">
                <a16:creationId xmlns:a16="http://schemas.microsoft.com/office/drawing/2014/main" id="{D607EB05-ABDD-47C0-9C98-FCE31FC15404}"/>
              </a:ext>
            </a:extLst>
          </p:cNvPr>
          <p:cNvSpPr/>
          <p:nvPr/>
        </p:nvSpPr>
        <p:spPr>
          <a:xfrm>
            <a:off x="584040" y="1647876"/>
            <a:ext cx="7251860" cy="2554545"/>
          </a:xfrm>
          <a:prstGeom prst="rect">
            <a:avLst/>
          </a:prstGeom>
          <a:noFill/>
        </p:spPr>
        <p:txBody>
          <a:bodyPr wrap="square" lIns="91440" tIns="45720" rIns="91440" bIns="45720">
            <a:spAutoFit/>
          </a:bodyPr>
          <a:lstStyle/>
          <a:p>
            <a:pPr algn="just" fontAlgn="base"/>
            <a:r>
              <a:rPr lang="ru-RU" sz="1600" b="0" i="0" dirty="0">
                <a:solidFill>
                  <a:srgbClr val="242424"/>
                </a:solidFill>
                <a:effectLst/>
                <a:latin typeface="Century Gothic" panose="020B0502020202020204" pitchFamily="34" charset="0"/>
              </a:rPr>
              <a:t>     Шкаф для газового счетчика - это функциональное и надежное устройство, предназначенное для безопасного и удобного размещения счетчика газа в вашем доме или на улице. Корпус щита учета газа предназначен для защиты счетчика от влияния внешней среды, несанкционированного доступа, пыли и влаги, механических повреждений и воздействия атмосферных осадков, солнца, а также оснащён смотровым окошком, что обеспечивает доступ для проведения технического обслуживания. </a:t>
            </a:r>
          </a:p>
          <a:p>
            <a:pPr algn="just" fontAlgn="base"/>
            <a:r>
              <a:rPr lang="ru-RU" sz="1600" b="0" i="0" dirty="0">
                <a:solidFill>
                  <a:srgbClr val="242424"/>
                </a:solidFill>
                <a:effectLst/>
                <a:latin typeface="Century Gothic" panose="020B0502020202020204" pitchFamily="34" charset="0"/>
              </a:rPr>
              <a:t>     У нас вы можете найти </a:t>
            </a:r>
            <a:r>
              <a:rPr lang="ru-RU" sz="1600" b="0" i="0" dirty="0">
                <a:solidFill>
                  <a:srgbClr val="4A4A4A"/>
                </a:solidFill>
                <a:effectLst/>
                <a:latin typeface="Century Gothic" panose="020B0502020202020204" pitchFamily="34" charset="0"/>
              </a:rPr>
              <a:t>корпусы ШС 110, 200 и 250 мм, ГРПШ-6, ГРПШ-10</a:t>
            </a:r>
            <a:endParaRPr lang="ru-RU" sz="1600" b="0" i="0" dirty="0">
              <a:solidFill>
                <a:srgbClr val="333333"/>
              </a:solidFill>
              <a:effectLst/>
              <a:latin typeface="Century Gothic" panose="020B0502020202020204" pitchFamily="34" charset="0"/>
            </a:endParaRPr>
          </a:p>
        </p:txBody>
      </p:sp>
      <p:pic>
        <p:nvPicPr>
          <p:cNvPr id="28" name="Рисунок 27">
            <a:extLst>
              <a:ext uri="{FF2B5EF4-FFF2-40B4-BE49-F238E27FC236}">
                <a16:creationId xmlns:a16="http://schemas.microsoft.com/office/drawing/2014/main" id="{104F7506-9786-4256-8179-BA384742B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1337" y="149334"/>
            <a:ext cx="2701764" cy="493607"/>
          </a:xfrm>
          <a:prstGeom prst="rect">
            <a:avLst/>
          </a:prstGeom>
        </p:spPr>
      </p:pic>
      <p:pic>
        <p:nvPicPr>
          <p:cNvPr id="24" name="Рисунок 23">
            <a:extLst>
              <a:ext uri="{FF2B5EF4-FFF2-40B4-BE49-F238E27FC236}">
                <a16:creationId xmlns:a16="http://schemas.microsoft.com/office/drawing/2014/main" id="{5F1794BE-D9CE-4355-8766-7B21C255E741}"/>
              </a:ext>
            </a:extLst>
          </p:cNvPr>
          <p:cNvPicPr>
            <a:picLocks noChangeAspect="1"/>
          </p:cNvPicPr>
          <p:nvPr/>
        </p:nvPicPr>
        <p:blipFill rotWithShape="1">
          <a:blip r:embed="rId3">
            <a:extLst>
              <a:ext uri="{28A0092B-C50C-407E-A947-70E740481C1C}">
                <a14:useLocalDpi xmlns:a14="http://schemas.microsoft.com/office/drawing/2010/main" val="0"/>
              </a:ext>
            </a:extLst>
          </a:blip>
          <a:srcRect l="36682" t="48280" b="9775"/>
          <a:stretch/>
        </p:blipFill>
        <p:spPr>
          <a:xfrm>
            <a:off x="-28665" y="-19361"/>
            <a:ext cx="3863270" cy="2559265"/>
          </a:xfrm>
          <a:prstGeom prst="rect">
            <a:avLst/>
          </a:prstGeom>
        </p:spPr>
      </p:pic>
      <p:pic>
        <p:nvPicPr>
          <p:cNvPr id="5" name="Рисунок 4">
            <a:extLst>
              <a:ext uri="{FF2B5EF4-FFF2-40B4-BE49-F238E27FC236}">
                <a16:creationId xmlns:a16="http://schemas.microsoft.com/office/drawing/2014/main" id="{FBA867A7-B5E9-428B-BB1A-2D28A8EA42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7712" y="2501703"/>
            <a:ext cx="2057372" cy="1908890"/>
          </a:xfrm>
          <a:prstGeom prst="rect">
            <a:avLst/>
          </a:prstGeom>
        </p:spPr>
      </p:pic>
      <p:pic>
        <p:nvPicPr>
          <p:cNvPr id="9" name="Рисунок 8">
            <a:extLst>
              <a:ext uri="{FF2B5EF4-FFF2-40B4-BE49-F238E27FC236}">
                <a16:creationId xmlns:a16="http://schemas.microsoft.com/office/drawing/2014/main" id="{9B3A38C6-58B7-4ED5-A8A1-B2FD0C8025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0647" y="405932"/>
            <a:ext cx="1764437" cy="1580562"/>
          </a:xfrm>
          <a:prstGeom prst="rect">
            <a:avLst/>
          </a:prstGeom>
        </p:spPr>
      </p:pic>
      <p:sp>
        <p:nvSpPr>
          <p:cNvPr id="22" name="Прямоугольник 21">
            <a:extLst>
              <a:ext uri="{FF2B5EF4-FFF2-40B4-BE49-F238E27FC236}">
                <a16:creationId xmlns:a16="http://schemas.microsoft.com/office/drawing/2014/main" id="{F6991F1C-B6FA-4270-A34F-A7FDE70129CE}"/>
              </a:ext>
            </a:extLst>
          </p:cNvPr>
          <p:cNvSpPr/>
          <p:nvPr/>
        </p:nvSpPr>
        <p:spPr>
          <a:xfrm>
            <a:off x="254823" y="985559"/>
            <a:ext cx="8879697" cy="584775"/>
          </a:xfrm>
          <a:prstGeom prst="rect">
            <a:avLst/>
          </a:prstGeom>
          <a:noFill/>
          <a:effectLst>
            <a:outerShdw blurRad="50800" dist="38100" dir="2700000" algn="tl" rotWithShape="0">
              <a:prstClr val="black">
                <a:alpha val="40000"/>
              </a:prstClr>
            </a:outerShdw>
          </a:effectLst>
        </p:spPr>
        <p:txBody>
          <a:bodyPr wrap="square" lIns="91440" tIns="45720" rIns="91440" bIns="45720">
            <a:spAutoFit/>
          </a:bodyPr>
          <a:lstStyle/>
          <a:p>
            <a:r>
              <a:rPr lang="ru-RU" sz="3200" b="1" cap="none" spc="0" dirty="0">
                <a:ln w="0"/>
                <a:latin typeface="Century Gothic" panose="020B0502020202020204" pitchFamily="34" charset="0"/>
              </a:rPr>
              <a:t>КОРПУСЫ ДЛЯ ГАЗОВЫХ СЧЕТЧИКОВ</a:t>
            </a:r>
            <a:endParaRPr lang="ru-RU" sz="3200" cap="none" spc="0" dirty="0">
              <a:ln w="0"/>
              <a:latin typeface="Century Gothic" panose="020B0502020202020204" pitchFamily="34" charset="0"/>
            </a:endParaRPr>
          </a:p>
        </p:txBody>
      </p:sp>
      <p:pic>
        <p:nvPicPr>
          <p:cNvPr id="7" name="Рисунок 6">
            <a:extLst>
              <a:ext uri="{FF2B5EF4-FFF2-40B4-BE49-F238E27FC236}">
                <a16:creationId xmlns:a16="http://schemas.microsoft.com/office/drawing/2014/main" id="{58E3E4B1-2380-4BB0-9CD0-8441ABAAC2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1560" y="2714680"/>
            <a:ext cx="1349275" cy="1701586"/>
          </a:xfrm>
          <a:prstGeom prst="rect">
            <a:avLst/>
          </a:prstGeom>
        </p:spPr>
      </p:pic>
      <p:pic>
        <p:nvPicPr>
          <p:cNvPr id="11" name="Рисунок 10">
            <a:extLst>
              <a:ext uri="{FF2B5EF4-FFF2-40B4-BE49-F238E27FC236}">
                <a16:creationId xmlns:a16="http://schemas.microsoft.com/office/drawing/2014/main" id="{BE71E90C-BB44-4E3A-906E-8D38FE1E8C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46115" y="346970"/>
            <a:ext cx="1372445" cy="1757416"/>
          </a:xfrm>
          <a:prstGeom prst="rect">
            <a:avLst/>
          </a:prstGeom>
        </p:spPr>
      </p:pic>
      <p:pic>
        <p:nvPicPr>
          <p:cNvPr id="3" name="Рисунок 2">
            <a:extLst>
              <a:ext uri="{FF2B5EF4-FFF2-40B4-BE49-F238E27FC236}">
                <a16:creationId xmlns:a16="http://schemas.microsoft.com/office/drawing/2014/main" id="{659D00E7-92EA-4A12-8CB0-A95C6AC36D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47394" y="4776937"/>
            <a:ext cx="1374252" cy="1784691"/>
          </a:xfrm>
          <a:prstGeom prst="rect">
            <a:avLst/>
          </a:prstGeom>
        </p:spPr>
      </p:pic>
      <p:sp>
        <p:nvSpPr>
          <p:cNvPr id="30" name="TextBox 29">
            <a:extLst>
              <a:ext uri="{FF2B5EF4-FFF2-40B4-BE49-F238E27FC236}">
                <a16:creationId xmlns:a16="http://schemas.microsoft.com/office/drawing/2014/main" id="{AD0A337A-E085-4774-9487-070AE5A4EE13}"/>
              </a:ext>
            </a:extLst>
          </p:cNvPr>
          <p:cNvSpPr txBox="1"/>
          <p:nvPr/>
        </p:nvSpPr>
        <p:spPr>
          <a:xfrm>
            <a:off x="-28665" y="6921763"/>
            <a:ext cx="3692588" cy="923330"/>
          </a:xfrm>
          <a:prstGeom prst="rect">
            <a:avLst/>
          </a:prstGeom>
          <a:noFill/>
        </p:spPr>
        <p:txBody>
          <a:bodyPr wrap="square">
            <a:spAutoFit/>
          </a:bodyPr>
          <a:lstStyle/>
          <a:p>
            <a:r>
              <a:rPr lang="ru-RU" sz="5400" cap="none" spc="0" dirty="0">
                <a:ln w="0"/>
                <a:latin typeface="Century Gothic" panose="020B0502020202020204" pitchFamily="34" charset="0"/>
              </a:rPr>
              <a:t>На выбор</a:t>
            </a:r>
          </a:p>
        </p:txBody>
      </p:sp>
      <p:pic>
        <p:nvPicPr>
          <p:cNvPr id="32" name="Рисунок 31">
            <a:extLst>
              <a:ext uri="{FF2B5EF4-FFF2-40B4-BE49-F238E27FC236}">
                <a16:creationId xmlns:a16="http://schemas.microsoft.com/office/drawing/2014/main" id="{393EE0B6-2443-4412-B76D-41B5008464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05259" y="5013175"/>
            <a:ext cx="1143256" cy="1394772"/>
          </a:xfrm>
          <a:prstGeom prst="rect">
            <a:avLst/>
          </a:prstGeom>
        </p:spPr>
      </p:pic>
      <p:sp>
        <p:nvSpPr>
          <p:cNvPr id="20" name="TextBox 19">
            <a:extLst>
              <a:ext uri="{FF2B5EF4-FFF2-40B4-BE49-F238E27FC236}">
                <a16:creationId xmlns:a16="http://schemas.microsoft.com/office/drawing/2014/main" id="{3ADE5EEA-A6C7-47C9-9DBB-BCF9F086DD27}"/>
              </a:ext>
            </a:extLst>
          </p:cNvPr>
          <p:cNvSpPr txBox="1"/>
          <p:nvPr/>
        </p:nvSpPr>
        <p:spPr>
          <a:xfrm>
            <a:off x="8072284" y="2060784"/>
            <a:ext cx="1715050" cy="338554"/>
          </a:xfrm>
          <a:prstGeom prst="rect">
            <a:avLst/>
          </a:prstGeom>
          <a:noFill/>
        </p:spPr>
        <p:txBody>
          <a:bodyPr wrap="square">
            <a:spAutoFit/>
          </a:bodyPr>
          <a:lstStyle/>
          <a:p>
            <a:r>
              <a:rPr lang="ru-RU" sz="1600" cap="none" spc="0" dirty="0">
                <a:ln w="0"/>
                <a:latin typeface="Century Gothic" panose="020B0502020202020204" pitchFamily="34" charset="0"/>
              </a:rPr>
              <a:t>Корпус ШС 1.2</a:t>
            </a:r>
          </a:p>
        </p:txBody>
      </p:sp>
      <p:sp>
        <p:nvSpPr>
          <p:cNvPr id="23" name="TextBox 22">
            <a:extLst>
              <a:ext uri="{FF2B5EF4-FFF2-40B4-BE49-F238E27FC236}">
                <a16:creationId xmlns:a16="http://schemas.microsoft.com/office/drawing/2014/main" id="{F26A345D-F1B5-42D0-8AAC-453FBD646A95}"/>
              </a:ext>
            </a:extLst>
          </p:cNvPr>
          <p:cNvSpPr txBox="1"/>
          <p:nvPr/>
        </p:nvSpPr>
        <p:spPr>
          <a:xfrm>
            <a:off x="10254137" y="2070595"/>
            <a:ext cx="1715050" cy="338554"/>
          </a:xfrm>
          <a:prstGeom prst="rect">
            <a:avLst/>
          </a:prstGeom>
          <a:noFill/>
        </p:spPr>
        <p:txBody>
          <a:bodyPr wrap="square">
            <a:spAutoFit/>
          </a:bodyPr>
          <a:lstStyle/>
          <a:p>
            <a:r>
              <a:rPr lang="ru-RU" sz="1600" cap="none" spc="0" dirty="0">
                <a:ln w="0"/>
                <a:latin typeface="Century Gothic" panose="020B0502020202020204" pitchFamily="34" charset="0"/>
              </a:rPr>
              <a:t>Корпус ШС 2.0</a:t>
            </a:r>
          </a:p>
        </p:txBody>
      </p:sp>
      <p:sp>
        <p:nvSpPr>
          <p:cNvPr id="26" name="TextBox 25">
            <a:extLst>
              <a:ext uri="{FF2B5EF4-FFF2-40B4-BE49-F238E27FC236}">
                <a16:creationId xmlns:a16="http://schemas.microsoft.com/office/drawing/2014/main" id="{98B5CDE6-9C2B-49C5-83F3-DD82468B35C8}"/>
              </a:ext>
            </a:extLst>
          </p:cNvPr>
          <p:cNvSpPr txBox="1"/>
          <p:nvPr/>
        </p:nvSpPr>
        <p:spPr>
          <a:xfrm>
            <a:off x="7683323" y="4349977"/>
            <a:ext cx="2254389" cy="338554"/>
          </a:xfrm>
          <a:prstGeom prst="rect">
            <a:avLst/>
          </a:prstGeom>
          <a:noFill/>
        </p:spPr>
        <p:txBody>
          <a:bodyPr wrap="square">
            <a:spAutoFit/>
          </a:bodyPr>
          <a:lstStyle/>
          <a:p>
            <a:r>
              <a:rPr lang="ru-RU" sz="1600" cap="none" spc="0" dirty="0">
                <a:ln w="0"/>
                <a:latin typeface="Century Gothic" panose="020B0502020202020204" pitchFamily="34" charset="0"/>
              </a:rPr>
              <a:t>Корпус ШС 110 мм</a:t>
            </a:r>
          </a:p>
        </p:txBody>
      </p:sp>
      <p:sp>
        <p:nvSpPr>
          <p:cNvPr id="27" name="TextBox 26">
            <a:extLst>
              <a:ext uri="{FF2B5EF4-FFF2-40B4-BE49-F238E27FC236}">
                <a16:creationId xmlns:a16="http://schemas.microsoft.com/office/drawing/2014/main" id="{B3BD8ED8-0906-4BEC-BFD5-B6A43C3C70FC}"/>
              </a:ext>
            </a:extLst>
          </p:cNvPr>
          <p:cNvSpPr txBox="1"/>
          <p:nvPr/>
        </p:nvSpPr>
        <p:spPr>
          <a:xfrm>
            <a:off x="10006687" y="4410593"/>
            <a:ext cx="2209949" cy="338554"/>
          </a:xfrm>
          <a:prstGeom prst="rect">
            <a:avLst/>
          </a:prstGeom>
          <a:noFill/>
        </p:spPr>
        <p:txBody>
          <a:bodyPr wrap="square">
            <a:spAutoFit/>
          </a:bodyPr>
          <a:lstStyle/>
          <a:p>
            <a:r>
              <a:rPr lang="ru-RU" sz="1600" cap="none" spc="0" dirty="0">
                <a:ln w="0"/>
                <a:latin typeface="Century Gothic" panose="020B0502020202020204" pitchFamily="34" charset="0"/>
              </a:rPr>
              <a:t>Корпус ШС 200мм</a:t>
            </a:r>
          </a:p>
        </p:txBody>
      </p:sp>
      <p:sp>
        <p:nvSpPr>
          <p:cNvPr id="31" name="TextBox 30">
            <a:extLst>
              <a:ext uri="{FF2B5EF4-FFF2-40B4-BE49-F238E27FC236}">
                <a16:creationId xmlns:a16="http://schemas.microsoft.com/office/drawing/2014/main" id="{CEF5DCCF-5BC0-4F18-B329-578383E9F54C}"/>
              </a:ext>
            </a:extLst>
          </p:cNvPr>
          <p:cNvSpPr txBox="1"/>
          <p:nvPr/>
        </p:nvSpPr>
        <p:spPr>
          <a:xfrm>
            <a:off x="8572542" y="6474906"/>
            <a:ext cx="1131998" cy="338554"/>
          </a:xfrm>
          <a:prstGeom prst="rect">
            <a:avLst/>
          </a:prstGeom>
          <a:noFill/>
        </p:spPr>
        <p:txBody>
          <a:bodyPr wrap="square">
            <a:spAutoFit/>
          </a:bodyPr>
          <a:lstStyle/>
          <a:p>
            <a:r>
              <a:rPr lang="ru-RU" sz="1600" cap="none" spc="0" dirty="0">
                <a:ln w="0"/>
                <a:latin typeface="Century Gothic" panose="020B0502020202020204" pitchFamily="34" charset="0"/>
              </a:rPr>
              <a:t>ГРПШ - 6</a:t>
            </a:r>
          </a:p>
        </p:txBody>
      </p:sp>
      <p:sp>
        <p:nvSpPr>
          <p:cNvPr id="33" name="TextBox 32">
            <a:extLst>
              <a:ext uri="{FF2B5EF4-FFF2-40B4-BE49-F238E27FC236}">
                <a16:creationId xmlns:a16="http://schemas.microsoft.com/office/drawing/2014/main" id="{1F730782-44B1-43F0-9E1E-47BE07014229}"/>
              </a:ext>
            </a:extLst>
          </p:cNvPr>
          <p:cNvSpPr txBox="1"/>
          <p:nvPr/>
        </p:nvSpPr>
        <p:spPr>
          <a:xfrm>
            <a:off x="10749701" y="6454847"/>
            <a:ext cx="1131998" cy="338554"/>
          </a:xfrm>
          <a:prstGeom prst="rect">
            <a:avLst/>
          </a:prstGeom>
          <a:noFill/>
        </p:spPr>
        <p:txBody>
          <a:bodyPr wrap="square">
            <a:spAutoFit/>
          </a:bodyPr>
          <a:lstStyle/>
          <a:p>
            <a:r>
              <a:rPr lang="ru-RU" sz="1600" cap="none" spc="0" dirty="0">
                <a:ln w="0"/>
                <a:latin typeface="Century Gothic" panose="020B0502020202020204" pitchFamily="34" charset="0"/>
              </a:rPr>
              <a:t>РД - 10</a:t>
            </a:r>
          </a:p>
        </p:txBody>
      </p:sp>
      <p:sp>
        <p:nvSpPr>
          <p:cNvPr id="34" name="Прямоугольник 18">
            <a:extLst>
              <a:ext uri="{FF2B5EF4-FFF2-40B4-BE49-F238E27FC236}">
                <a16:creationId xmlns:a16="http://schemas.microsoft.com/office/drawing/2014/main" id="{59C26436-A251-46BA-B7ED-CAF8DAA07AA6}"/>
              </a:ext>
            </a:extLst>
          </p:cNvPr>
          <p:cNvSpPr/>
          <p:nvPr/>
        </p:nvSpPr>
        <p:spPr>
          <a:xfrm rot="10800000" flipV="1">
            <a:off x="1848184" y="6294882"/>
            <a:ext cx="6497931" cy="578137"/>
          </a:xfrm>
          <a:custGeom>
            <a:avLst/>
            <a:gdLst>
              <a:gd name="connsiteX0" fmla="*/ 0 w 5448301"/>
              <a:gd name="connsiteY0" fmla="*/ 0 h 578138"/>
              <a:gd name="connsiteX1" fmla="*/ 5448301 w 5448301"/>
              <a:gd name="connsiteY1" fmla="*/ 0 h 578138"/>
              <a:gd name="connsiteX2" fmla="*/ 5448301 w 5448301"/>
              <a:gd name="connsiteY2" fmla="*/ 578138 h 578138"/>
              <a:gd name="connsiteX3" fmla="*/ 0 w 5448301"/>
              <a:gd name="connsiteY3" fmla="*/ 578138 h 578138"/>
              <a:gd name="connsiteX4" fmla="*/ 0 w 5448301"/>
              <a:gd name="connsiteY4" fmla="*/ 0 h 578138"/>
              <a:gd name="connsiteX0" fmla="*/ 428625 w 5876926"/>
              <a:gd name="connsiteY0" fmla="*/ 0 h 578138"/>
              <a:gd name="connsiteX1" fmla="*/ 5876926 w 5876926"/>
              <a:gd name="connsiteY1" fmla="*/ 0 h 578138"/>
              <a:gd name="connsiteX2" fmla="*/ 5876926 w 5876926"/>
              <a:gd name="connsiteY2" fmla="*/ 578138 h 578138"/>
              <a:gd name="connsiteX3" fmla="*/ 0 w 5876926"/>
              <a:gd name="connsiteY3" fmla="*/ 578138 h 578138"/>
              <a:gd name="connsiteX4" fmla="*/ 428625 w 5876926"/>
              <a:gd name="connsiteY4" fmla="*/ 0 h 578138"/>
              <a:gd name="connsiteX0" fmla="*/ 428625 w 6172493"/>
              <a:gd name="connsiteY0" fmla="*/ 0 h 578138"/>
              <a:gd name="connsiteX1" fmla="*/ 5876926 w 6172493"/>
              <a:gd name="connsiteY1" fmla="*/ 0 h 578138"/>
              <a:gd name="connsiteX2" fmla="*/ 6172493 w 6172493"/>
              <a:gd name="connsiteY2" fmla="*/ 565438 h 578138"/>
              <a:gd name="connsiteX3" fmla="*/ 0 w 6172493"/>
              <a:gd name="connsiteY3" fmla="*/ 578138 h 578138"/>
              <a:gd name="connsiteX4" fmla="*/ 428625 w 6172493"/>
              <a:gd name="connsiteY4" fmla="*/ 0 h 57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493" h="578138">
                <a:moveTo>
                  <a:pt x="428625" y="0"/>
                </a:moveTo>
                <a:lnTo>
                  <a:pt x="5876926" y="0"/>
                </a:lnTo>
                <a:lnTo>
                  <a:pt x="6172493" y="565438"/>
                </a:lnTo>
                <a:lnTo>
                  <a:pt x="0" y="578138"/>
                </a:lnTo>
                <a:lnTo>
                  <a:pt x="428625" y="0"/>
                </a:lnTo>
                <a:close/>
              </a:path>
            </a:pathLst>
          </a:cu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2976484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Прямоугольник 20">
            <a:extLst>
              <a:ext uri="{FF2B5EF4-FFF2-40B4-BE49-F238E27FC236}">
                <a16:creationId xmlns:a16="http://schemas.microsoft.com/office/drawing/2014/main" id="{C42B446B-B7DA-46FB-8CE7-61AB686193F5}"/>
              </a:ext>
            </a:extLst>
          </p:cNvPr>
          <p:cNvSpPr/>
          <p:nvPr/>
        </p:nvSpPr>
        <p:spPr>
          <a:xfrm>
            <a:off x="0" y="6520626"/>
            <a:ext cx="8150780" cy="45719"/>
          </a:xfrm>
          <a:prstGeom prst="rect">
            <a:avLst/>
          </a:prstGeom>
          <a:solidFill>
            <a:srgbClr val="1A873A"/>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Прямоугольник 18">
            <a:extLst>
              <a:ext uri="{FF2B5EF4-FFF2-40B4-BE49-F238E27FC236}">
                <a16:creationId xmlns:a16="http://schemas.microsoft.com/office/drawing/2014/main" id="{E6C6CA5C-993F-453A-8C06-8F0D1A7802FC}"/>
              </a:ext>
            </a:extLst>
          </p:cNvPr>
          <p:cNvSpPr/>
          <p:nvPr/>
        </p:nvSpPr>
        <p:spPr>
          <a:xfrm flipH="1" flipV="1">
            <a:off x="0" y="-19360"/>
            <a:ext cx="6007100" cy="830997"/>
          </a:xfrm>
          <a:custGeom>
            <a:avLst/>
            <a:gdLst>
              <a:gd name="connsiteX0" fmla="*/ 0 w 5448301"/>
              <a:gd name="connsiteY0" fmla="*/ 0 h 578138"/>
              <a:gd name="connsiteX1" fmla="*/ 5448301 w 5448301"/>
              <a:gd name="connsiteY1" fmla="*/ 0 h 578138"/>
              <a:gd name="connsiteX2" fmla="*/ 5448301 w 5448301"/>
              <a:gd name="connsiteY2" fmla="*/ 578138 h 578138"/>
              <a:gd name="connsiteX3" fmla="*/ 0 w 5448301"/>
              <a:gd name="connsiteY3" fmla="*/ 578138 h 578138"/>
              <a:gd name="connsiteX4" fmla="*/ 0 w 5448301"/>
              <a:gd name="connsiteY4" fmla="*/ 0 h 578138"/>
              <a:gd name="connsiteX0" fmla="*/ 428625 w 5876926"/>
              <a:gd name="connsiteY0" fmla="*/ 0 h 578138"/>
              <a:gd name="connsiteX1" fmla="*/ 5876926 w 5876926"/>
              <a:gd name="connsiteY1" fmla="*/ 0 h 578138"/>
              <a:gd name="connsiteX2" fmla="*/ 5876926 w 5876926"/>
              <a:gd name="connsiteY2" fmla="*/ 578138 h 578138"/>
              <a:gd name="connsiteX3" fmla="*/ 0 w 5876926"/>
              <a:gd name="connsiteY3" fmla="*/ 578138 h 578138"/>
              <a:gd name="connsiteX4" fmla="*/ 428625 w 5876926"/>
              <a:gd name="connsiteY4" fmla="*/ 0 h 57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6926" h="578138">
                <a:moveTo>
                  <a:pt x="428625" y="0"/>
                </a:moveTo>
                <a:lnTo>
                  <a:pt x="5876926" y="0"/>
                </a:lnTo>
                <a:lnTo>
                  <a:pt x="5876926" y="578138"/>
                </a:lnTo>
                <a:lnTo>
                  <a:pt x="0" y="578138"/>
                </a:lnTo>
                <a:lnTo>
                  <a:pt x="428625" y="0"/>
                </a:lnTo>
                <a:close/>
              </a:path>
            </a:pathLst>
          </a:cu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Прямоугольник 24">
            <a:extLst>
              <a:ext uri="{FF2B5EF4-FFF2-40B4-BE49-F238E27FC236}">
                <a16:creationId xmlns:a16="http://schemas.microsoft.com/office/drawing/2014/main" id="{56EF817E-00E1-4709-8DBB-B83710570619}"/>
              </a:ext>
            </a:extLst>
          </p:cNvPr>
          <p:cNvSpPr/>
          <p:nvPr/>
        </p:nvSpPr>
        <p:spPr>
          <a:xfrm>
            <a:off x="251960" y="4640766"/>
            <a:ext cx="7585398" cy="1569660"/>
          </a:xfrm>
          <a:prstGeom prst="rect">
            <a:avLst/>
          </a:prstGeom>
          <a:noFill/>
          <a:effectLst>
            <a:outerShdw blurRad="114300" dist="76200" dir="17580000" algn="t" rotWithShape="0">
              <a:prstClr val="black">
                <a:alpha val="37000"/>
              </a:prstClr>
            </a:outerShdw>
          </a:effectLst>
        </p:spPr>
        <p:txBody>
          <a:bodyPr wrap="square" lIns="91440" tIns="45720" rIns="91440" bIns="45720">
            <a:spAutoFit/>
          </a:bodyPr>
          <a:lstStyle/>
          <a:p>
            <a:r>
              <a:rPr lang="ru-RU" sz="2000" cap="none" spc="0" dirty="0">
                <a:ln w="0"/>
                <a:effectLst>
                  <a:outerShdw blurRad="38100" dist="38100" dir="2700000" algn="tl">
                    <a:srgbClr val="000000">
                      <a:alpha val="43137"/>
                    </a:srgbClr>
                  </a:outerShdw>
                </a:effectLst>
                <a:latin typeface="Century Gothic" panose="020B0502020202020204" pitchFamily="34" charset="0"/>
              </a:rPr>
              <a:t>В нашем ассортименте доступны </a:t>
            </a:r>
          </a:p>
          <a:p>
            <a:r>
              <a:rPr lang="ru-RU" sz="2000" cap="none" spc="0" dirty="0">
                <a:ln w="0"/>
                <a:effectLst>
                  <a:outerShdw blurRad="38100" dist="38100" dir="2700000" algn="tl">
                    <a:srgbClr val="000000">
                      <a:alpha val="43137"/>
                    </a:srgbClr>
                  </a:outerShdw>
                </a:effectLst>
                <a:latin typeface="Century Gothic" panose="020B0502020202020204" pitchFamily="34" charset="0"/>
              </a:rPr>
              <a:t>к заказу такие бренды, как</a:t>
            </a:r>
          </a:p>
          <a:p>
            <a:r>
              <a:rPr lang="ru-RU" sz="2800" dirty="0" err="1">
                <a:ln w="0"/>
                <a:effectLst>
                  <a:outerShdw blurRad="38100" dist="38100" dir="2700000" algn="tl">
                    <a:srgbClr val="000000">
                      <a:alpha val="43137"/>
                    </a:srgbClr>
                  </a:outerShdw>
                </a:effectLst>
                <a:latin typeface="Century Gothic" panose="020B0502020202020204" pitchFamily="34" charset="0"/>
              </a:rPr>
              <a:t>СарГазКом</a:t>
            </a:r>
            <a:r>
              <a:rPr lang="ru-RU" sz="2800" dirty="0">
                <a:ln w="0"/>
                <a:effectLst>
                  <a:outerShdw blurRad="38100" dist="38100" dir="2700000" algn="tl">
                    <a:srgbClr val="000000">
                      <a:alpha val="43137"/>
                    </a:srgbClr>
                  </a:outerShdw>
                </a:effectLst>
                <a:latin typeface="Century Gothic" panose="020B0502020202020204" pitchFamily="34" charset="0"/>
              </a:rPr>
              <a:t>, </a:t>
            </a:r>
            <a:r>
              <a:rPr lang="en-US" sz="2800" dirty="0" err="1">
                <a:ln w="0"/>
                <a:effectLst>
                  <a:outerShdw blurRad="38100" dist="38100" dir="2700000" algn="tl">
                    <a:srgbClr val="000000">
                      <a:alpha val="43137"/>
                    </a:srgbClr>
                  </a:outerShdw>
                </a:effectLst>
                <a:latin typeface="Century Gothic" panose="020B0502020202020204" pitchFamily="34" charset="0"/>
              </a:rPr>
              <a:t>Astin</a:t>
            </a:r>
            <a:r>
              <a:rPr lang="en-US" sz="2800" dirty="0">
                <a:ln w="0"/>
                <a:effectLst>
                  <a:outerShdw blurRad="38100" dist="38100" dir="2700000" algn="tl">
                    <a:srgbClr val="000000">
                      <a:alpha val="43137"/>
                    </a:srgbClr>
                  </a:outerShdw>
                </a:effectLst>
                <a:latin typeface="Century Gothic" panose="020B0502020202020204" pitchFamily="34" charset="0"/>
              </a:rPr>
              <a:t>, Tim, </a:t>
            </a:r>
            <a:r>
              <a:rPr lang="ru-RU" sz="2800" dirty="0" err="1">
                <a:ln w="0"/>
                <a:effectLst>
                  <a:outerShdw blurRad="38100" dist="38100" dir="2700000" algn="tl">
                    <a:srgbClr val="000000">
                      <a:alpha val="43137"/>
                    </a:srgbClr>
                  </a:outerShdw>
                </a:effectLst>
                <a:latin typeface="Century Gothic" panose="020B0502020202020204" pitchFamily="34" charset="0"/>
              </a:rPr>
              <a:t>КомплектСнаб</a:t>
            </a:r>
            <a:r>
              <a:rPr lang="ru-RU" sz="2800" dirty="0">
                <a:ln w="0"/>
                <a:effectLst>
                  <a:outerShdw blurRad="38100" dist="38100" dir="2700000" algn="tl">
                    <a:srgbClr val="000000">
                      <a:alpha val="43137"/>
                    </a:srgbClr>
                  </a:outerShdw>
                </a:effectLst>
                <a:latin typeface="Century Gothic" panose="020B0502020202020204" pitchFamily="34" charset="0"/>
              </a:rPr>
              <a:t>-С, Агас, </a:t>
            </a:r>
            <a:r>
              <a:rPr lang="ru-RU" sz="2800" dirty="0" err="1">
                <a:ln w="0"/>
                <a:effectLst>
                  <a:outerShdw blurRad="38100" dist="38100" dir="2700000" algn="tl">
                    <a:srgbClr val="000000">
                      <a:alpha val="43137"/>
                    </a:srgbClr>
                  </a:outerShdw>
                </a:effectLst>
                <a:latin typeface="Century Gothic" panose="020B0502020202020204" pitchFamily="34" charset="0"/>
              </a:rPr>
              <a:t>Цветлит</a:t>
            </a:r>
            <a:r>
              <a:rPr lang="ru-RU" sz="2800" dirty="0">
                <a:ln w="0"/>
                <a:effectLst>
                  <a:outerShdw blurRad="38100" dist="38100" dir="2700000" algn="tl">
                    <a:srgbClr val="000000">
                      <a:alpha val="43137"/>
                    </a:srgbClr>
                  </a:outerShdw>
                </a:effectLst>
                <a:latin typeface="Century Gothic" panose="020B0502020202020204" pitchFamily="34" charset="0"/>
              </a:rPr>
              <a:t> и др.</a:t>
            </a:r>
            <a:endParaRPr lang="ru-RU" sz="2800" cap="none" spc="0" dirty="0">
              <a:ln w="0"/>
              <a:effectLst>
                <a:outerShdw blurRad="38100" dist="38100" dir="2700000" algn="tl">
                  <a:srgbClr val="000000">
                    <a:alpha val="43137"/>
                  </a:srgbClr>
                </a:outerShdw>
              </a:effectLst>
              <a:latin typeface="Century Gothic" panose="020B0502020202020204" pitchFamily="34" charset="0"/>
            </a:endParaRPr>
          </a:p>
        </p:txBody>
      </p:sp>
      <p:sp>
        <p:nvSpPr>
          <p:cNvPr id="15" name="Прямоугольник 14">
            <a:extLst>
              <a:ext uri="{FF2B5EF4-FFF2-40B4-BE49-F238E27FC236}">
                <a16:creationId xmlns:a16="http://schemas.microsoft.com/office/drawing/2014/main" id="{D607EB05-ABDD-47C0-9C98-FCE31FC15404}"/>
              </a:ext>
            </a:extLst>
          </p:cNvPr>
          <p:cNvSpPr/>
          <p:nvPr/>
        </p:nvSpPr>
        <p:spPr>
          <a:xfrm>
            <a:off x="609644" y="1945684"/>
            <a:ext cx="1837765" cy="584775"/>
          </a:xfrm>
          <a:prstGeom prst="rect">
            <a:avLst/>
          </a:prstGeom>
          <a:noFill/>
        </p:spPr>
        <p:txBody>
          <a:bodyPr wrap="square" lIns="91440" tIns="45720" rIns="91440" bIns="45720">
            <a:spAutoFit/>
          </a:bodyPr>
          <a:lstStyle/>
          <a:p>
            <a:pPr algn="ctr" fontAlgn="base"/>
            <a:r>
              <a:rPr lang="ru-RU" sz="1600" i="0" dirty="0">
                <a:solidFill>
                  <a:srgbClr val="242424"/>
                </a:solidFill>
                <a:effectLst>
                  <a:outerShdw blurRad="38100" dist="38100" dir="2700000" algn="tl">
                    <a:srgbClr val="000000">
                      <a:alpha val="43137"/>
                    </a:srgbClr>
                  </a:outerShdw>
                </a:effectLst>
                <a:latin typeface="Century Gothic" panose="020B0502020202020204" pitchFamily="34" charset="0"/>
              </a:rPr>
              <a:t>Изолирующие</a:t>
            </a:r>
          </a:p>
          <a:p>
            <a:pPr algn="ctr" fontAlgn="base"/>
            <a:r>
              <a:rPr lang="ru-RU" sz="1600" dirty="0">
                <a:solidFill>
                  <a:srgbClr val="242424"/>
                </a:solidFill>
                <a:effectLst>
                  <a:outerShdw blurRad="38100" dist="38100" dir="2700000" algn="tl">
                    <a:srgbClr val="000000">
                      <a:alpha val="43137"/>
                    </a:srgbClr>
                  </a:outerShdw>
                </a:effectLst>
                <a:latin typeface="Century Gothic" panose="020B0502020202020204" pitchFamily="34" charset="0"/>
              </a:rPr>
              <a:t>соединения</a:t>
            </a:r>
            <a:endParaRPr lang="ru-RU" sz="1600" i="0" dirty="0">
              <a:solidFill>
                <a:srgbClr val="333333"/>
              </a:solidFill>
              <a:effectLst>
                <a:outerShdw blurRad="38100" dist="38100" dir="2700000" algn="tl">
                  <a:srgbClr val="000000">
                    <a:alpha val="43137"/>
                  </a:srgbClr>
                </a:outerShdw>
              </a:effectLst>
              <a:latin typeface="Century Gothic" panose="020B0502020202020204" pitchFamily="34" charset="0"/>
            </a:endParaRPr>
          </a:p>
        </p:txBody>
      </p:sp>
      <p:pic>
        <p:nvPicPr>
          <p:cNvPr id="28" name="Рисунок 27">
            <a:extLst>
              <a:ext uri="{FF2B5EF4-FFF2-40B4-BE49-F238E27FC236}">
                <a16:creationId xmlns:a16="http://schemas.microsoft.com/office/drawing/2014/main" id="{104F7506-9786-4256-8179-BA384742B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0505" y="337531"/>
            <a:ext cx="2701764" cy="493607"/>
          </a:xfrm>
          <a:prstGeom prst="rect">
            <a:avLst/>
          </a:prstGeom>
        </p:spPr>
      </p:pic>
      <p:sp>
        <p:nvSpPr>
          <p:cNvPr id="16" name="Прямоугольник 15">
            <a:extLst>
              <a:ext uri="{FF2B5EF4-FFF2-40B4-BE49-F238E27FC236}">
                <a16:creationId xmlns:a16="http://schemas.microsoft.com/office/drawing/2014/main" id="{0A956318-777D-4D37-8F0A-C416FE919EF7}"/>
              </a:ext>
            </a:extLst>
          </p:cNvPr>
          <p:cNvSpPr/>
          <p:nvPr/>
        </p:nvSpPr>
        <p:spPr>
          <a:xfrm flipV="1">
            <a:off x="4327350" y="1475965"/>
            <a:ext cx="7064550" cy="52305"/>
          </a:xfrm>
          <a:prstGeom prst="rect">
            <a:avLst/>
          </a:prstGeom>
          <a:solidFill>
            <a:srgbClr val="1A873A"/>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24" name="Рисунок 23">
            <a:extLst>
              <a:ext uri="{FF2B5EF4-FFF2-40B4-BE49-F238E27FC236}">
                <a16:creationId xmlns:a16="http://schemas.microsoft.com/office/drawing/2014/main" id="{5F1794BE-D9CE-4355-8766-7B21C255E741}"/>
              </a:ext>
            </a:extLst>
          </p:cNvPr>
          <p:cNvPicPr>
            <a:picLocks noChangeAspect="1"/>
          </p:cNvPicPr>
          <p:nvPr/>
        </p:nvPicPr>
        <p:blipFill rotWithShape="1">
          <a:blip r:embed="rId3">
            <a:extLst>
              <a:ext uri="{28A0092B-C50C-407E-A947-70E740481C1C}">
                <a14:useLocalDpi xmlns:a14="http://schemas.microsoft.com/office/drawing/2010/main" val="0"/>
              </a:ext>
            </a:extLst>
          </a:blip>
          <a:srcRect l="33206" t="43818" b="9774"/>
          <a:stretch/>
        </p:blipFill>
        <p:spPr>
          <a:xfrm>
            <a:off x="0" y="-19360"/>
            <a:ext cx="4075390" cy="2831536"/>
          </a:xfrm>
          <a:prstGeom prst="rect">
            <a:avLst/>
          </a:prstGeom>
        </p:spPr>
      </p:pic>
      <p:sp>
        <p:nvSpPr>
          <p:cNvPr id="19" name="Прямоугольник 18">
            <a:extLst>
              <a:ext uri="{FF2B5EF4-FFF2-40B4-BE49-F238E27FC236}">
                <a16:creationId xmlns:a16="http://schemas.microsoft.com/office/drawing/2014/main" id="{4EFA3E69-23D3-413D-8BD0-BE1CC2D27876}"/>
              </a:ext>
            </a:extLst>
          </p:cNvPr>
          <p:cNvSpPr/>
          <p:nvPr/>
        </p:nvSpPr>
        <p:spPr>
          <a:xfrm>
            <a:off x="7837358" y="6277276"/>
            <a:ext cx="4356100" cy="578138"/>
          </a:xfrm>
          <a:custGeom>
            <a:avLst/>
            <a:gdLst>
              <a:gd name="connsiteX0" fmla="*/ 0 w 5448301"/>
              <a:gd name="connsiteY0" fmla="*/ 0 h 578138"/>
              <a:gd name="connsiteX1" fmla="*/ 5448301 w 5448301"/>
              <a:gd name="connsiteY1" fmla="*/ 0 h 578138"/>
              <a:gd name="connsiteX2" fmla="*/ 5448301 w 5448301"/>
              <a:gd name="connsiteY2" fmla="*/ 578138 h 578138"/>
              <a:gd name="connsiteX3" fmla="*/ 0 w 5448301"/>
              <a:gd name="connsiteY3" fmla="*/ 578138 h 578138"/>
              <a:gd name="connsiteX4" fmla="*/ 0 w 5448301"/>
              <a:gd name="connsiteY4" fmla="*/ 0 h 578138"/>
              <a:gd name="connsiteX0" fmla="*/ 428625 w 5876926"/>
              <a:gd name="connsiteY0" fmla="*/ 0 h 578138"/>
              <a:gd name="connsiteX1" fmla="*/ 5876926 w 5876926"/>
              <a:gd name="connsiteY1" fmla="*/ 0 h 578138"/>
              <a:gd name="connsiteX2" fmla="*/ 5876926 w 5876926"/>
              <a:gd name="connsiteY2" fmla="*/ 578138 h 578138"/>
              <a:gd name="connsiteX3" fmla="*/ 0 w 5876926"/>
              <a:gd name="connsiteY3" fmla="*/ 578138 h 578138"/>
              <a:gd name="connsiteX4" fmla="*/ 428625 w 5876926"/>
              <a:gd name="connsiteY4" fmla="*/ 0 h 57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6926" h="578138">
                <a:moveTo>
                  <a:pt x="428625" y="0"/>
                </a:moveTo>
                <a:lnTo>
                  <a:pt x="5876926" y="0"/>
                </a:lnTo>
                <a:lnTo>
                  <a:pt x="5876926" y="578138"/>
                </a:lnTo>
                <a:lnTo>
                  <a:pt x="0" y="578138"/>
                </a:lnTo>
                <a:lnTo>
                  <a:pt x="428625" y="0"/>
                </a:lnTo>
                <a:close/>
              </a:path>
            </a:pathLst>
          </a:cu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Прямоугольник 21">
            <a:extLst>
              <a:ext uri="{FF2B5EF4-FFF2-40B4-BE49-F238E27FC236}">
                <a16:creationId xmlns:a16="http://schemas.microsoft.com/office/drawing/2014/main" id="{F6991F1C-B6FA-4270-A34F-A7FDE70129CE}"/>
              </a:ext>
            </a:extLst>
          </p:cNvPr>
          <p:cNvSpPr/>
          <p:nvPr/>
        </p:nvSpPr>
        <p:spPr>
          <a:xfrm>
            <a:off x="251960" y="1213765"/>
            <a:ext cx="8879697" cy="584775"/>
          </a:xfrm>
          <a:prstGeom prst="rect">
            <a:avLst/>
          </a:prstGeom>
          <a:noFill/>
          <a:effectLst>
            <a:outerShdw blurRad="50800" dist="38100" dir="2700000" algn="tl" rotWithShape="0">
              <a:prstClr val="black">
                <a:alpha val="40000"/>
              </a:prstClr>
            </a:outerShdw>
          </a:effectLst>
        </p:spPr>
        <p:txBody>
          <a:bodyPr wrap="square" lIns="91440" tIns="45720" rIns="91440" bIns="45720">
            <a:spAutoFit/>
          </a:bodyPr>
          <a:lstStyle/>
          <a:p>
            <a:r>
              <a:rPr lang="ru-RU" sz="3200" b="1" cap="none" spc="0" dirty="0">
                <a:ln w="0"/>
                <a:latin typeface="Century Gothic" panose="020B0502020202020204" pitchFamily="34" charset="0"/>
              </a:rPr>
              <a:t>КОМПЛЕКТУЮЩИЕ</a:t>
            </a:r>
            <a:endParaRPr lang="ru-RU" sz="3200" cap="none" spc="0" dirty="0">
              <a:ln w="0"/>
              <a:latin typeface="Century Gothic" panose="020B0502020202020204" pitchFamily="34" charset="0"/>
            </a:endParaRPr>
          </a:p>
        </p:txBody>
      </p:sp>
      <p:pic>
        <p:nvPicPr>
          <p:cNvPr id="4" name="Рисунок 3">
            <a:extLst>
              <a:ext uri="{FF2B5EF4-FFF2-40B4-BE49-F238E27FC236}">
                <a16:creationId xmlns:a16="http://schemas.microsoft.com/office/drawing/2014/main" id="{F06794B8-2DDC-4CCA-87AA-1CDB6B5043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7668" y="3487599"/>
            <a:ext cx="861740" cy="668726"/>
          </a:xfrm>
          <a:prstGeom prst="rect">
            <a:avLst/>
          </a:prstGeom>
        </p:spPr>
      </p:pic>
      <p:pic>
        <p:nvPicPr>
          <p:cNvPr id="12" name="Рисунок 11">
            <a:extLst>
              <a:ext uri="{FF2B5EF4-FFF2-40B4-BE49-F238E27FC236}">
                <a16:creationId xmlns:a16="http://schemas.microsoft.com/office/drawing/2014/main" id="{475D687A-4C70-49A1-9508-B11C0D1755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8772" y="3192104"/>
            <a:ext cx="706402" cy="915062"/>
          </a:xfrm>
          <a:prstGeom prst="rect">
            <a:avLst/>
          </a:prstGeom>
        </p:spPr>
      </p:pic>
      <p:pic>
        <p:nvPicPr>
          <p:cNvPr id="23" name="Рисунок 22">
            <a:extLst>
              <a:ext uri="{FF2B5EF4-FFF2-40B4-BE49-F238E27FC236}">
                <a16:creationId xmlns:a16="http://schemas.microsoft.com/office/drawing/2014/main" id="{F0F7261C-9C28-4271-B281-8184329F60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4000" y="2445426"/>
            <a:ext cx="1507402" cy="1052236"/>
          </a:xfrm>
          <a:prstGeom prst="rect">
            <a:avLst/>
          </a:prstGeom>
        </p:spPr>
      </p:pic>
      <p:pic>
        <p:nvPicPr>
          <p:cNvPr id="27" name="Рисунок 26">
            <a:extLst>
              <a:ext uri="{FF2B5EF4-FFF2-40B4-BE49-F238E27FC236}">
                <a16:creationId xmlns:a16="http://schemas.microsoft.com/office/drawing/2014/main" id="{F1A76FB4-3851-4F8B-83CD-438A4FF113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73218" y="3041605"/>
            <a:ext cx="1100091" cy="933799"/>
          </a:xfrm>
          <a:prstGeom prst="rect">
            <a:avLst/>
          </a:prstGeom>
        </p:spPr>
      </p:pic>
      <p:pic>
        <p:nvPicPr>
          <p:cNvPr id="31" name="Рисунок 30">
            <a:extLst>
              <a:ext uri="{FF2B5EF4-FFF2-40B4-BE49-F238E27FC236}">
                <a16:creationId xmlns:a16="http://schemas.microsoft.com/office/drawing/2014/main" id="{CF060904-A5B7-4051-88EB-1DDF15E6F5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15511" y="2727508"/>
            <a:ext cx="2066023" cy="1306394"/>
          </a:xfrm>
          <a:prstGeom prst="rect">
            <a:avLst/>
          </a:prstGeom>
        </p:spPr>
      </p:pic>
      <p:pic>
        <p:nvPicPr>
          <p:cNvPr id="33" name="Рисунок 32">
            <a:extLst>
              <a:ext uri="{FF2B5EF4-FFF2-40B4-BE49-F238E27FC236}">
                <a16:creationId xmlns:a16="http://schemas.microsoft.com/office/drawing/2014/main" id="{2D9E42B9-7070-414E-86B8-410543E63F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9968" y="3023583"/>
            <a:ext cx="1717119" cy="691057"/>
          </a:xfrm>
          <a:prstGeom prst="rect">
            <a:avLst/>
          </a:prstGeom>
        </p:spPr>
      </p:pic>
      <p:sp>
        <p:nvSpPr>
          <p:cNvPr id="34" name="Прямоугольник 33">
            <a:extLst>
              <a:ext uri="{FF2B5EF4-FFF2-40B4-BE49-F238E27FC236}">
                <a16:creationId xmlns:a16="http://schemas.microsoft.com/office/drawing/2014/main" id="{A6EF30CE-6621-4230-922C-4C268C17FA12}"/>
              </a:ext>
            </a:extLst>
          </p:cNvPr>
          <p:cNvSpPr/>
          <p:nvPr/>
        </p:nvSpPr>
        <p:spPr>
          <a:xfrm>
            <a:off x="576377" y="2537387"/>
            <a:ext cx="1914103" cy="1558457"/>
          </a:xfrm>
          <a:prstGeom prst="rect">
            <a:avLst/>
          </a:prstGeom>
          <a:noFill/>
          <a:ln w="38100">
            <a:solidFill>
              <a:srgbClr val="1A87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Прямоугольник 34">
            <a:extLst>
              <a:ext uri="{FF2B5EF4-FFF2-40B4-BE49-F238E27FC236}">
                <a16:creationId xmlns:a16="http://schemas.microsoft.com/office/drawing/2014/main" id="{D2907033-9122-425E-95A2-458CD67813C1}"/>
              </a:ext>
            </a:extLst>
          </p:cNvPr>
          <p:cNvSpPr/>
          <p:nvPr/>
        </p:nvSpPr>
        <p:spPr>
          <a:xfrm>
            <a:off x="2828024" y="2530459"/>
            <a:ext cx="1914103" cy="1558457"/>
          </a:xfrm>
          <a:prstGeom prst="rect">
            <a:avLst/>
          </a:prstGeom>
          <a:noFill/>
          <a:ln w="38100">
            <a:solidFill>
              <a:srgbClr val="1A87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35">
            <a:extLst>
              <a:ext uri="{FF2B5EF4-FFF2-40B4-BE49-F238E27FC236}">
                <a16:creationId xmlns:a16="http://schemas.microsoft.com/office/drawing/2014/main" id="{A19CFFB7-B711-4B83-AA35-155F68B8E706}"/>
              </a:ext>
            </a:extLst>
          </p:cNvPr>
          <p:cNvSpPr/>
          <p:nvPr/>
        </p:nvSpPr>
        <p:spPr>
          <a:xfrm>
            <a:off x="5054180" y="2538560"/>
            <a:ext cx="1914103" cy="1558457"/>
          </a:xfrm>
          <a:prstGeom prst="rect">
            <a:avLst/>
          </a:prstGeom>
          <a:noFill/>
          <a:ln w="38100">
            <a:solidFill>
              <a:srgbClr val="1A87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Прямоугольник 36">
            <a:extLst>
              <a:ext uri="{FF2B5EF4-FFF2-40B4-BE49-F238E27FC236}">
                <a16:creationId xmlns:a16="http://schemas.microsoft.com/office/drawing/2014/main" id="{54D18387-76C9-40CA-9CD6-79436E9434D6}"/>
              </a:ext>
            </a:extLst>
          </p:cNvPr>
          <p:cNvSpPr/>
          <p:nvPr/>
        </p:nvSpPr>
        <p:spPr>
          <a:xfrm>
            <a:off x="7305827" y="2589884"/>
            <a:ext cx="1914103" cy="1558457"/>
          </a:xfrm>
          <a:prstGeom prst="rect">
            <a:avLst/>
          </a:prstGeom>
          <a:noFill/>
          <a:ln w="38100">
            <a:solidFill>
              <a:srgbClr val="1A87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Прямоугольник 37">
            <a:extLst>
              <a:ext uri="{FF2B5EF4-FFF2-40B4-BE49-F238E27FC236}">
                <a16:creationId xmlns:a16="http://schemas.microsoft.com/office/drawing/2014/main" id="{62D77F39-3F42-4BF3-8706-63189F70FEBF}"/>
              </a:ext>
            </a:extLst>
          </p:cNvPr>
          <p:cNvSpPr/>
          <p:nvPr/>
        </p:nvSpPr>
        <p:spPr>
          <a:xfrm>
            <a:off x="9554488" y="2569734"/>
            <a:ext cx="1914103" cy="1558457"/>
          </a:xfrm>
          <a:prstGeom prst="rect">
            <a:avLst/>
          </a:prstGeom>
          <a:noFill/>
          <a:ln w="38100">
            <a:solidFill>
              <a:srgbClr val="1A87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0" name="Рисунок 39">
            <a:extLst>
              <a:ext uri="{FF2B5EF4-FFF2-40B4-BE49-F238E27FC236}">
                <a16:creationId xmlns:a16="http://schemas.microsoft.com/office/drawing/2014/main" id="{F39DFD53-260D-4942-A809-D618CA83DE0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704" b="95833" l="5542" r="95936">
                        <a14:foregroundMark x1="16626" y1="12037" x2="16626" y2="12037"/>
                        <a14:foregroundMark x1="24877" y1="25772" x2="25000" y2="26852"/>
                        <a14:foregroundMark x1="20074" y1="39815" x2="21798" y2="41204"/>
                        <a14:foregroundMark x1="26232" y1="45216" x2="27340" y2="44907"/>
                        <a14:foregroundMark x1="33005" y1="36883" x2="34113" y2="31327"/>
                        <a14:foregroundMark x1="37315" y1="17438" x2="36453" y2="15278"/>
                        <a14:foregroundMark x1="30665" y1="9877" x2="28448" y2="10031"/>
                        <a14:foregroundMark x1="17857" y1="13426" x2="16133" y2="14506"/>
                        <a14:foregroundMark x1="6404" y1="18210" x2="5788" y2="20062"/>
                        <a14:foregroundMark x1="5911" y1="25617" x2="6650" y2="26080"/>
                        <a14:foregroundMark x1="10591" y1="27778" x2="11823" y2="28549"/>
                        <a14:foregroundMark x1="19828" y1="50463" x2="19828" y2="50463"/>
                        <a14:foregroundMark x1="20443" y1="53704" x2="20813" y2="53704"/>
                        <a14:foregroundMark x1="21798" y1="55864" x2="21798" y2="55864"/>
                        <a14:foregroundMark x1="22783" y1="56173" x2="22783" y2="56173"/>
                        <a14:foregroundMark x1="34975" y1="53395" x2="37808" y2="51852"/>
                        <a14:foregroundMark x1="39286" y1="51080" x2="40640" y2="49074"/>
                        <a14:foregroundMark x1="42365" y1="46605" x2="43350" y2="44599"/>
                        <a14:foregroundMark x1="44581" y1="42438" x2="44951" y2="41975"/>
                        <a14:foregroundMark x1="32020" y1="4012" x2="32020" y2="4012"/>
                        <a14:foregroundMark x1="29310" y1="3704" x2="29310" y2="3704"/>
                        <a14:foregroundMark x1="29310" y1="3704" x2="29310" y2="3704"/>
                        <a14:foregroundMark x1="74015" y1="33179" x2="74015" y2="33179"/>
                        <a14:foregroundMark x1="75493" y1="39506" x2="75493" y2="43519"/>
                        <a14:foregroundMark x1="78695" y1="47685" x2="80419" y2="48148"/>
                        <a14:foregroundMark x1="91133" y1="36728" x2="91133" y2="35494"/>
                        <a14:foregroundMark x1="92118" y1="26698" x2="92118" y2="26698"/>
                        <a14:foregroundMark x1="96059" y1="38426" x2="96059" y2="38426"/>
                        <a14:foregroundMark x1="57882" y1="64043" x2="57882" y2="64043"/>
                        <a14:foregroundMark x1="61823" y1="64043" x2="62808" y2="64198"/>
                        <a14:foregroundMark x1="65025" y1="65895" x2="65025" y2="65895"/>
                        <a14:foregroundMark x1="47537" y1="70679" x2="47537" y2="70679"/>
                        <a14:foregroundMark x1="46059" y1="74074" x2="46059" y2="75154"/>
                        <a14:foregroundMark x1="55665" y1="94444" x2="58990" y2="94444"/>
                        <a14:foregroundMark x1="65394" y1="95833" x2="66749" y2="95679"/>
                      </a14:backgroundRemoval>
                    </a14:imgEffect>
                  </a14:imgLayer>
                </a14:imgProps>
              </a:ext>
              <a:ext uri="{28A0092B-C50C-407E-A947-70E740481C1C}">
                <a14:useLocalDpi xmlns:a14="http://schemas.microsoft.com/office/drawing/2010/main" val="0"/>
              </a:ext>
            </a:extLst>
          </a:blip>
          <a:stretch>
            <a:fillRect/>
          </a:stretch>
        </p:blipFill>
        <p:spPr>
          <a:xfrm rot="664991">
            <a:off x="7285436" y="2697344"/>
            <a:ext cx="1569376" cy="1252408"/>
          </a:xfrm>
          <a:prstGeom prst="rect">
            <a:avLst/>
          </a:prstGeom>
        </p:spPr>
      </p:pic>
      <p:pic>
        <p:nvPicPr>
          <p:cNvPr id="42" name="Рисунок 41">
            <a:extLst>
              <a:ext uri="{FF2B5EF4-FFF2-40B4-BE49-F238E27FC236}">
                <a16:creationId xmlns:a16="http://schemas.microsoft.com/office/drawing/2014/main" id="{1C3AACEF-DA68-47F6-AE96-01C6C768813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24264" y="2733340"/>
            <a:ext cx="1767636" cy="1373826"/>
          </a:xfrm>
          <a:prstGeom prst="rect">
            <a:avLst/>
          </a:prstGeom>
        </p:spPr>
      </p:pic>
      <p:sp>
        <p:nvSpPr>
          <p:cNvPr id="43" name="Прямоугольник 42">
            <a:extLst>
              <a:ext uri="{FF2B5EF4-FFF2-40B4-BE49-F238E27FC236}">
                <a16:creationId xmlns:a16="http://schemas.microsoft.com/office/drawing/2014/main" id="{CF45F520-802C-4941-A4F4-CC188572E91F}"/>
              </a:ext>
            </a:extLst>
          </p:cNvPr>
          <p:cNvSpPr/>
          <p:nvPr/>
        </p:nvSpPr>
        <p:spPr>
          <a:xfrm>
            <a:off x="2854774" y="2088469"/>
            <a:ext cx="1837765" cy="338554"/>
          </a:xfrm>
          <a:prstGeom prst="rect">
            <a:avLst/>
          </a:prstGeom>
          <a:noFill/>
        </p:spPr>
        <p:txBody>
          <a:bodyPr wrap="square" lIns="91440" tIns="45720" rIns="91440" bIns="45720">
            <a:spAutoFit/>
          </a:bodyPr>
          <a:lstStyle/>
          <a:p>
            <a:pPr algn="ctr" fontAlgn="base"/>
            <a:r>
              <a:rPr lang="ru-RU" sz="1600" i="0" dirty="0">
                <a:solidFill>
                  <a:srgbClr val="242424"/>
                </a:solidFill>
                <a:effectLst>
                  <a:outerShdw blurRad="38100" dist="38100" dir="2700000" algn="tl">
                    <a:srgbClr val="000000">
                      <a:alpha val="43137"/>
                    </a:srgbClr>
                  </a:outerShdw>
                </a:effectLst>
                <a:latin typeface="Century Gothic" panose="020B0502020202020204" pitchFamily="34" charset="0"/>
              </a:rPr>
              <a:t>Отводы и сгоны</a:t>
            </a:r>
            <a:endParaRPr lang="ru-RU" sz="1600" i="0" dirty="0">
              <a:solidFill>
                <a:srgbClr val="333333"/>
              </a:solidFill>
              <a:effectLst>
                <a:outerShdw blurRad="38100" dist="38100" dir="2700000" algn="tl">
                  <a:srgbClr val="000000">
                    <a:alpha val="43137"/>
                  </a:srgbClr>
                </a:outerShdw>
              </a:effectLst>
              <a:latin typeface="Century Gothic" panose="020B0502020202020204" pitchFamily="34" charset="0"/>
            </a:endParaRPr>
          </a:p>
        </p:txBody>
      </p:sp>
      <p:sp>
        <p:nvSpPr>
          <p:cNvPr id="44" name="Прямоугольник 43">
            <a:extLst>
              <a:ext uri="{FF2B5EF4-FFF2-40B4-BE49-F238E27FC236}">
                <a16:creationId xmlns:a16="http://schemas.microsoft.com/office/drawing/2014/main" id="{E66516C2-AF8B-4A27-B7EB-6E7E84CF0587}"/>
              </a:ext>
            </a:extLst>
          </p:cNvPr>
          <p:cNvSpPr/>
          <p:nvPr/>
        </p:nvSpPr>
        <p:spPr>
          <a:xfrm>
            <a:off x="5109728" y="2088469"/>
            <a:ext cx="1837765" cy="338554"/>
          </a:xfrm>
          <a:prstGeom prst="rect">
            <a:avLst/>
          </a:prstGeom>
          <a:noFill/>
        </p:spPr>
        <p:txBody>
          <a:bodyPr wrap="square" lIns="91440" tIns="45720" rIns="91440" bIns="45720">
            <a:spAutoFit/>
          </a:bodyPr>
          <a:lstStyle/>
          <a:p>
            <a:pPr algn="ctr" fontAlgn="base"/>
            <a:r>
              <a:rPr lang="ru-RU" sz="1600" i="0" dirty="0">
                <a:solidFill>
                  <a:srgbClr val="242424"/>
                </a:solidFill>
                <a:effectLst>
                  <a:outerShdw blurRad="38100" dist="38100" dir="2700000" algn="tl">
                    <a:srgbClr val="000000">
                      <a:alpha val="43137"/>
                    </a:srgbClr>
                  </a:outerShdw>
                </a:effectLst>
                <a:latin typeface="Century Gothic" panose="020B0502020202020204" pitchFamily="34" charset="0"/>
              </a:rPr>
              <a:t>Фильтры газа</a:t>
            </a:r>
            <a:endParaRPr lang="ru-RU" sz="1600" i="0" dirty="0">
              <a:solidFill>
                <a:srgbClr val="333333"/>
              </a:solidFill>
              <a:effectLst>
                <a:outerShdw blurRad="38100" dist="38100" dir="2700000" algn="tl">
                  <a:srgbClr val="000000">
                    <a:alpha val="43137"/>
                  </a:srgbClr>
                </a:outerShdw>
              </a:effectLst>
              <a:latin typeface="Century Gothic" panose="020B0502020202020204" pitchFamily="34" charset="0"/>
            </a:endParaRPr>
          </a:p>
        </p:txBody>
      </p:sp>
      <p:sp>
        <p:nvSpPr>
          <p:cNvPr id="45" name="Прямоугольник 44">
            <a:extLst>
              <a:ext uri="{FF2B5EF4-FFF2-40B4-BE49-F238E27FC236}">
                <a16:creationId xmlns:a16="http://schemas.microsoft.com/office/drawing/2014/main" id="{752F2535-E1C4-4CFE-BADC-0DBCB97703FF}"/>
              </a:ext>
            </a:extLst>
          </p:cNvPr>
          <p:cNvSpPr/>
          <p:nvPr/>
        </p:nvSpPr>
        <p:spPr>
          <a:xfrm>
            <a:off x="7015628" y="1503281"/>
            <a:ext cx="2453573" cy="1077218"/>
          </a:xfrm>
          <a:prstGeom prst="rect">
            <a:avLst/>
          </a:prstGeom>
          <a:noFill/>
        </p:spPr>
        <p:txBody>
          <a:bodyPr wrap="square" lIns="91440" tIns="45720" rIns="91440" bIns="45720">
            <a:spAutoFit/>
          </a:bodyPr>
          <a:lstStyle/>
          <a:p>
            <a:pPr algn="ctr" defTabSz="914400">
              <a:lnSpc>
                <a:spcPct val="100000"/>
              </a:lnSpc>
            </a:pPr>
            <a:r>
              <a:rPr lang="ru-RU" sz="1600" b="0" strike="noStrike" spc="-1" dirty="0">
                <a:solidFill>
                  <a:srgbClr val="242424"/>
                </a:solidFill>
                <a:effectLst>
                  <a:outerShdw blurRad="38100" dist="38100" dir="2700000" algn="tl">
                    <a:srgbClr val="000000">
                      <a:alpha val="43137"/>
                    </a:srgbClr>
                  </a:outerShdw>
                </a:effectLst>
                <a:latin typeface="Century Gothic"/>
              </a:rPr>
              <a:t>Комплект присоединителей, адаптеры, прокладки, тех. переходы</a:t>
            </a:r>
            <a:endParaRPr lang="ru-RU" sz="1600" b="0" strike="noStrike" spc="-1" dirty="0">
              <a:solidFill>
                <a:srgbClr val="000000"/>
              </a:solidFill>
              <a:effectLst>
                <a:outerShdw blurRad="38100" dist="38100" dir="2700000" algn="tl">
                  <a:srgbClr val="000000">
                    <a:alpha val="43137"/>
                  </a:srgbClr>
                </a:outerShdw>
              </a:effectLst>
              <a:latin typeface="Arial"/>
            </a:endParaRPr>
          </a:p>
        </p:txBody>
      </p:sp>
      <p:sp>
        <p:nvSpPr>
          <p:cNvPr id="46" name="Прямоугольник 45">
            <a:extLst>
              <a:ext uri="{FF2B5EF4-FFF2-40B4-BE49-F238E27FC236}">
                <a16:creationId xmlns:a16="http://schemas.microsoft.com/office/drawing/2014/main" id="{4C5D7549-FE46-47B0-AF69-C26D4E443B7A}"/>
              </a:ext>
            </a:extLst>
          </p:cNvPr>
          <p:cNvSpPr/>
          <p:nvPr/>
        </p:nvSpPr>
        <p:spPr>
          <a:xfrm>
            <a:off x="9276115" y="1976224"/>
            <a:ext cx="2453573" cy="584775"/>
          </a:xfrm>
          <a:prstGeom prst="rect">
            <a:avLst/>
          </a:prstGeom>
          <a:noFill/>
        </p:spPr>
        <p:txBody>
          <a:bodyPr wrap="square" lIns="91440" tIns="45720" rIns="91440" bIns="45720">
            <a:spAutoFit/>
          </a:bodyPr>
          <a:lstStyle/>
          <a:p>
            <a:pPr algn="ctr" fontAlgn="base"/>
            <a:r>
              <a:rPr lang="ru-RU" sz="1600" i="0" dirty="0">
                <a:solidFill>
                  <a:srgbClr val="242424"/>
                </a:solidFill>
                <a:effectLst>
                  <a:outerShdw blurRad="38100" dist="38100" dir="2700000" algn="tl">
                    <a:srgbClr val="000000">
                      <a:alpha val="43137"/>
                    </a:srgbClr>
                  </a:outerShdw>
                </a:effectLst>
                <a:latin typeface="Century Gothic" panose="020B0502020202020204" pitchFamily="34" charset="0"/>
              </a:rPr>
              <a:t>Клапаны</a:t>
            </a:r>
          </a:p>
          <a:p>
            <a:pPr algn="ctr" fontAlgn="base"/>
            <a:r>
              <a:rPr lang="ru-RU" sz="1600" dirty="0">
                <a:solidFill>
                  <a:srgbClr val="242424"/>
                </a:solidFill>
                <a:effectLst>
                  <a:outerShdw blurRad="38100" dist="38100" dir="2700000" algn="tl">
                    <a:srgbClr val="000000">
                      <a:alpha val="43137"/>
                    </a:srgbClr>
                  </a:outerShdw>
                </a:effectLst>
                <a:latin typeface="Century Gothic" panose="020B0502020202020204" pitchFamily="34" charset="0"/>
              </a:rPr>
              <a:t>термозапорные</a:t>
            </a:r>
            <a:endParaRPr lang="ru-RU" sz="1600" i="0" dirty="0">
              <a:solidFill>
                <a:srgbClr val="333333"/>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2634932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5B1BC413-5AA1-4AEF-B1FA-7667D98E37E1}"/>
              </a:ext>
            </a:extLst>
          </p:cNvPr>
          <p:cNvSpPr/>
          <p:nvPr/>
        </p:nvSpPr>
        <p:spPr>
          <a:xfrm rot="16200000">
            <a:off x="4585346" y="3691425"/>
            <a:ext cx="6070600" cy="262549"/>
          </a:xfrm>
          <a:prstGeom prst="rect">
            <a:avLst/>
          </a:pr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a:extLst>
              <a:ext uri="{FF2B5EF4-FFF2-40B4-BE49-F238E27FC236}">
                <a16:creationId xmlns:a16="http://schemas.microsoft.com/office/drawing/2014/main" id="{C73DAD62-809E-4274-8D70-09F0CEB22A22}"/>
              </a:ext>
            </a:extLst>
          </p:cNvPr>
          <p:cNvSpPr/>
          <p:nvPr/>
        </p:nvSpPr>
        <p:spPr>
          <a:xfrm>
            <a:off x="0" y="0"/>
            <a:ext cx="7751920" cy="787400"/>
          </a:xfrm>
          <a:prstGeom prst="rect">
            <a:avLst/>
          </a:pr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a:extLst>
              <a:ext uri="{FF2B5EF4-FFF2-40B4-BE49-F238E27FC236}">
                <a16:creationId xmlns:a16="http://schemas.microsoft.com/office/drawing/2014/main" id="{DC47029A-9275-4005-9D0D-A305AD814BFF}"/>
              </a:ext>
            </a:extLst>
          </p:cNvPr>
          <p:cNvSpPr/>
          <p:nvPr/>
        </p:nvSpPr>
        <p:spPr>
          <a:xfrm>
            <a:off x="820386" y="-13426"/>
            <a:ext cx="6800260" cy="861774"/>
          </a:xfrm>
          <a:prstGeom prst="rect">
            <a:avLst/>
          </a:prstGeom>
          <a:noFill/>
        </p:spPr>
        <p:txBody>
          <a:bodyPr wrap="none" lIns="91440" tIns="45720" rIns="91440" bIns="45720">
            <a:spAutoFit/>
          </a:bodyPr>
          <a:lstStyle/>
          <a:p>
            <a:pPr algn="ctr"/>
            <a:r>
              <a:rPr lang="ru-RU" sz="5000" b="1"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НАСОСЫ ДЛЯ ВОДЫ</a:t>
            </a:r>
            <a:endParaRPr lang="ru-RU" sz="5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6" name="Прямоугольник 15">
            <a:extLst>
              <a:ext uri="{FF2B5EF4-FFF2-40B4-BE49-F238E27FC236}">
                <a16:creationId xmlns:a16="http://schemas.microsoft.com/office/drawing/2014/main" id="{1E95D8EA-DF13-44D2-9818-2A40299864CD}"/>
              </a:ext>
            </a:extLst>
          </p:cNvPr>
          <p:cNvSpPr/>
          <p:nvPr/>
        </p:nvSpPr>
        <p:spPr>
          <a:xfrm>
            <a:off x="98981" y="848348"/>
            <a:ext cx="7281894" cy="2862322"/>
          </a:xfrm>
          <a:prstGeom prst="rect">
            <a:avLst/>
          </a:prstGeom>
          <a:noFill/>
        </p:spPr>
        <p:txBody>
          <a:bodyPr wrap="square" lIns="91440" tIns="45720" rIns="91440" bIns="45720">
            <a:spAutoFit/>
          </a:bodyPr>
          <a:lstStyle/>
          <a:p>
            <a:pPr algn="just"/>
            <a:r>
              <a:rPr lang="ru-RU" sz="1500" b="0" i="0" dirty="0">
                <a:effectLst/>
                <a:latin typeface="Century Gothic" panose="020B0502020202020204" pitchFamily="34" charset="0"/>
              </a:rPr>
              <a:t>      Выбор насоса всегда начинается с вопроса о том, для какой цели вы будете его использовать — от этого зависит тип устройства, которое стоит купить. Так, для откачки воды из затопленного подвала или строительного котлована требуется модель, которой не страшна загрязненная вода с крупными частицами примесей — дренажный насос. Когда же речь идет о водоснабжении целого дома, потребуется устройство с высокой мощностью и устойчивостью к нагрузкам — такое как насосная станция.</a:t>
            </a:r>
          </a:p>
          <a:p>
            <a:pPr algn="just"/>
            <a:r>
              <a:rPr lang="ru-RU" sz="1500" b="0" i="0" dirty="0">
                <a:effectLst/>
                <a:latin typeface="Century Gothic" panose="020B0502020202020204" pitchFamily="34" charset="0"/>
              </a:rPr>
              <a:t>Но основная задача любого насоса — создать необходимое давление в системе, чтобы вода пошла в нужном направлении. </a:t>
            </a:r>
          </a:p>
          <a:p>
            <a:pPr algn="just"/>
            <a:r>
              <a:rPr lang="ru-RU" sz="1500" dirty="0">
                <a:latin typeface="Century Gothic" panose="020B0502020202020204" pitchFamily="34" charset="0"/>
              </a:rPr>
              <a:t>      В нашем ассортименте вы можете найти также фонтанные насосы, насосы для бассейна, а так же автоматику и комплектующие.</a:t>
            </a:r>
            <a:endParaRPr lang="ru-RU" sz="1500" b="0" i="0" dirty="0">
              <a:effectLst/>
              <a:latin typeface="Century Gothic" panose="020B0502020202020204" pitchFamily="34" charset="0"/>
            </a:endParaRPr>
          </a:p>
        </p:txBody>
      </p:sp>
      <p:sp>
        <p:nvSpPr>
          <p:cNvPr id="17" name="Прямоугольник 16">
            <a:extLst>
              <a:ext uri="{FF2B5EF4-FFF2-40B4-BE49-F238E27FC236}">
                <a16:creationId xmlns:a16="http://schemas.microsoft.com/office/drawing/2014/main" id="{25D6A4E2-53F0-412D-9937-35B03754F55A}"/>
              </a:ext>
            </a:extLst>
          </p:cNvPr>
          <p:cNvSpPr/>
          <p:nvPr/>
        </p:nvSpPr>
        <p:spPr>
          <a:xfrm>
            <a:off x="0" y="3763350"/>
            <a:ext cx="7135111" cy="584775"/>
          </a:xfrm>
          <a:prstGeom prst="rect">
            <a:avLst/>
          </a:prstGeom>
          <a:noFill/>
          <a:effectLst>
            <a:outerShdw blurRad="114300" dist="76200" dir="17580000" algn="t" rotWithShape="0">
              <a:prstClr val="black">
                <a:alpha val="37000"/>
              </a:prstClr>
            </a:outerShdw>
          </a:effectLst>
        </p:spPr>
        <p:txBody>
          <a:bodyPr wrap="square" lIns="91440" tIns="45720" rIns="91440" bIns="45720">
            <a:spAutoFit/>
          </a:bodyPr>
          <a:lstStyle/>
          <a:p>
            <a:pPr algn="r"/>
            <a:r>
              <a:rPr lang="ru-RU" sz="3200" cap="none" spc="0" dirty="0">
                <a:ln w="0"/>
                <a:effectLst>
                  <a:outerShdw blurRad="38100" dist="38100" dir="2700000" algn="tl">
                    <a:srgbClr val="000000">
                      <a:alpha val="43137"/>
                    </a:srgbClr>
                  </a:outerShdw>
                </a:effectLst>
                <a:latin typeface="Century Gothic" panose="020B0502020202020204" pitchFamily="34" charset="0"/>
              </a:rPr>
              <a:t>Бренды доступные для заказа:</a:t>
            </a:r>
          </a:p>
        </p:txBody>
      </p:sp>
      <p:sp>
        <p:nvSpPr>
          <p:cNvPr id="22" name="Прямоугольник 21">
            <a:extLst>
              <a:ext uri="{FF2B5EF4-FFF2-40B4-BE49-F238E27FC236}">
                <a16:creationId xmlns:a16="http://schemas.microsoft.com/office/drawing/2014/main" id="{E82A4DBA-5876-4F97-ADC2-7F3B1612FCC0}"/>
              </a:ext>
            </a:extLst>
          </p:cNvPr>
          <p:cNvSpPr/>
          <p:nvPr/>
        </p:nvSpPr>
        <p:spPr>
          <a:xfrm>
            <a:off x="5541664" y="6550223"/>
            <a:ext cx="1839211" cy="307777"/>
          </a:xfrm>
          <a:prstGeom prst="rect">
            <a:avLst/>
          </a:prstGeom>
          <a:noFill/>
          <a:effectLst>
            <a:outerShdw blurRad="114300" dist="76200" dir="17580000" algn="t" rotWithShape="0">
              <a:prstClr val="black">
                <a:alpha val="37000"/>
              </a:prstClr>
            </a:outerShdw>
          </a:effectLst>
        </p:spPr>
        <p:txBody>
          <a:bodyPr wrap="square" lIns="91440" tIns="45720" rIns="91440" bIns="45720">
            <a:spAutoFit/>
          </a:bodyPr>
          <a:lstStyle/>
          <a:p>
            <a:pPr algn="ctr"/>
            <a:r>
              <a:rPr lang="ru-RU" sz="1400" dirty="0">
                <a:ln w="0"/>
                <a:latin typeface="Century Gothic" panose="020B0502020202020204" pitchFamily="34" charset="0"/>
              </a:rPr>
              <a:t>и многие другие...</a:t>
            </a:r>
            <a:endParaRPr lang="ru-RU" sz="1400" cap="none" spc="0" dirty="0">
              <a:ln w="0"/>
              <a:latin typeface="Century Gothic" panose="020B0502020202020204" pitchFamily="34" charset="0"/>
            </a:endParaRPr>
          </a:p>
        </p:txBody>
      </p:sp>
      <p:pic>
        <p:nvPicPr>
          <p:cNvPr id="3" name="Рисунок 2">
            <a:extLst>
              <a:ext uri="{FF2B5EF4-FFF2-40B4-BE49-F238E27FC236}">
                <a16:creationId xmlns:a16="http://schemas.microsoft.com/office/drawing/2014/main" id="{A3A11C03-2F4D-4134-B085-94CADC3209F8}"/>
              </a:ext>
            </a:extLst>
          </p:cNvPr>
          <p:cNvPicPr>
            <a:picLocks noChangeAspect="1"/>
          </p:cNvPicPr>
          <p:nvPr/>
        </p:nvPicPr>
        <p:blipFill rotWithShape="1">
          <a:blip r:embed="rId3">
            <a:extLst>
              <a:ext uri="{28A0092B-C50C-407E-A947-70E740481C1C}">
                <a14:useLocalDpi xmlns:a14="http://schemas.microsoft.com/office/drawing/2010/main" val="0"/>
              </a:ext>
            </a:extLst>
          </a:blip>
          <a:srcRect l="28409" r="28314"/>
          <a:stretch/>
        </p:blipFill>
        <p:spPr>
          <a:xfrm>
            <a:off x="7751920" y="0"/>
            <a:ext cx="4450574" cy="6858000"/>
          </a:xfrm>
          <a:prstGeom prst="rect">
            <a:avLst/>
          </a:prstGeom>
        </p:spPr>
      </p:pic>
      <p:pic>
        <p:nvPicPr>
          <p:cNvPr id="19" name="Рисунок 18">
            <a:extLst>
              <a:ext uri="{FF2B5EF4-FFF2-40B4-BE49-F238E27FC236}">
                <a16:creationId xmlns:a16="http://schemas.microsoft.com/office/drawing/2014/main" id="{34981CFF-3D23-49DE-B4A6-2630DFBA0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191" y="4895553"/>
            <a:ext cx="1606192" cy="1080606"/>
          </a:xfrm>
          <a:prstGeom prst="rect">
            <a:avLst/>
          </a:prstGeom>
        </p:spPr>
      </p:pic>
      <p:pic>
        <p:nvPicPr>
          <p:cNvPr id="21" name="Рисунок 20">
            <a:extLst>
              <a:ext uri="{FF2B5EF4-FFF2-40B4-BE49-F238E27FC236}">
                <a16:creationId xmlns:a16="http://schemas.microsoft.com/office/drawing/2014/main" id="{C738C6D6-584D-43C8-B1DA-A60D085D8A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6756" y="4351439"/>
            <a:ext cx="3032254" cy="803569"/>
          </a:xfrm>
          <a:prstGeom prst="rect">
            <a:avLst/>
          </a:prstGeom>
        </p:spPr>
      </p:pic>
      <p:pic>
        <p:nvPicPr>
          <p:cNvPr id="26" name="Рисунок 25">
            <a:extLst>
              <a:ext uri="{FF2B5EF4-FFF2-40B4-BE49-F238E27FC236}">
                <a16:creationId xmlns:a16="http://schemas.microsoft.com/office/drawing/2014/main" id="{A7C08109-8EA2-4AE7-B07C-FB567038C7E0}"/>
              </a:ext>
            </a:extLst>
          </p:cNvPr>
          <p:cNvPicPr>
            <a:picLocks noChangeAspect="1"/>
          </p:cNvPicPr>
          <p:nvPr/>
        </p:nvPicPr>
        <p:blipFill rotWithShape="1">
          <a:blip r:embed="rId6">
            <a:extLst>
              <a:ext uri="{28A0092B-C50C-407E-A947-70E740481C1C}">
                <a14:useLocalDpi xmlns:a14="http://schemas.microsoft.com/office/drawing/2010/main" val="0"/>
              </a:ext>
            </a:extLst>
          </a:blip>
          <a:srcRect b="12354"/>
          <a:stretch/>
        </p:blipFill>
        <p:spPr>
          <a:xfrm>
            <a:off x="2634893" y="5998896"/>
            <a:ext cx="2877312" cy="796093"/>
          </a:xfrm>
          <a:prstGeom prst="rect">
            <a:avLst/>
          </a:prstGeom>
        </p:spPr>
      </p:pic>
      <p:sp>
        <p:nvSpPr>
          <p:cNvPr id="35" name="Прямоугольник 34">
            <a:extLst>
              <a:ext uri="{FF2B5EF4-FFF2-40B4-BE49-F238E27FC236}">
                <a16:creationId xmlns:a16="http://schemas.microsoft.com/office/drawing/2014/main" id="{8A898B14-79FA-490C-8C9B-81B885CD47C6}"/>
              </a:ext>
            </a:extLst>
          </p:cNvPr>
          <p:cNvSpPr/>
          <p:nvPr/>
        </p:nvSpPr>
        <p:spPr>
          <a:xfrm>
            <a:off x="336338" y="6180891"/>
            <a:ext cx="2118913" cy="523220"/>
          </a:xfrm>
          <a:prstGeom prst="rect">
            <a:avLst/>
          </a:prstGeom>
          <a:noFill/>
          <a:effectLst/>
        </p:spPr>
        <p:txBody>
          <a:bodyPr wrap="square" lIns="91440" tIns="45720" rIns="91440" bIns="45720">
            <a:spAutoFit/>
          </a:bodyPr>
          <a:lstStyle/>
          <a:p>
            <a:pPr algn="ctr"/>
            <a:r>
              <a:rPr lang="en-US" sz="2800" b="1" cap="none" spc="0" dirty="0">
                <a:ln w="0"/>
                <a:effectLst>
                  <a:outerShdw blurRad="38100" dist="38100" dir="2700000" algn="tl">
                    <a:srgbClr val="000000">
                      <a:alpha val="43137"/>
                    </a:srgbClr>
                  </a:outerShdw>
                </a:effectLst>
                <a:latin typeface="Century Gothic" panose="020B0502020202020204" pitchFamily="34" charset="0"/>
              </a:rPr>
              <a:t>COMFORT</a:t>
            </a:r>
            <a:endParaRPr lang="ru-RU" sz="2800" b="1" cap="none" spc="0" dirty="0">
              <a:ln w="0"/>
              <a:effectLst>
                <a:outerShdw blurRad="38100" dist="38100" dir="2700000" algn="tl">
                  <a:srgbClr val="000000">
                    <a:alpha val="43137"/>
                  </a:srgbClr>
                </a:outerShdw>
              </a:effectLst>
              <a:latin typeface="Century Gothic" panose="020B0502020202020204" pitchFamily="34" charset="0"/>
            </a:endParaRPr>
          </a:p>
        </p:txBody>
      </p:sp>
      <p:pic>
        <p:nvPicPr>
          <p:cNvPr id="12" name="Рисунок 11">
            <a:extLst>
              <a:ext uri="{FF2B5EF4-FFF2-40B4-BE49-F238E27FC236}">
                <a16:creationId xmlns:a16="http://schemas.microsoft.com/office/drawing/2014/main" id="{B560594A-4B0B-4E8C-BB65-6EEC108D3B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9446" y="5330028"/>
            <a:ext cx="1919607" cy="888157"/>
          </a:xfrm>
          <a:prstGeom prst="rect">
            <a:avLst/>
          </a:prstGeom>
        </p:spPr>
      </p:pic>
      <p:pic>
        <p:nvPicPr>
          <p:cNvPr id="15" name="Рисунок 14">
            <a:extLst>
              <a:ext uri="{FF2B5EF4-FFF2-40B4-BE49-F238E27FC236}">
                <a16:creationId xmlns:a16="http://schemas.microsoft.com/office/drawing/2014/main" id="{BD31D31C-187F-4425-AF0F-2ADECEF770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4160" y="4436985"/>
            <a:ext cx="1933340" cy="739218"/>
          </a:xfrm>
          <a:prstGeom prst="rect">
            <a:avLst/>
          </a:prstGeom>
        </p:spPr>
      </p:pic>
      <p:pic>
        <p:nvPicPr>
          <p:cNvPr id="9" name="Рисунок 8">
            <a:extLst>
              <a:ext uri="{FF2B5EF4-FFF2-40B4-BE49-F238E27FC236}">
                <a16:creationId xmlns:a16="http://schemas.microsoft.com/office/drawing/2014/main" id="{857F8CBF-FC65-4664-B05B-0EFF95652D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85025" y="5229112"/>
            <a:ext cx="3032254" cy="888157"/>
          </a:xfrm>
          <a:prstGeom prst="rect">
            <a:avLst/>
          </a:prstGeom>
        </p:spPr>
      </p:pic>
    </p:spTree>
    <p:extLst>
      <p:ext uri="{BB962C8B-B14F-4D97-AF65-F5344CB8AC3E}">
        <p14:creationId xmlns:p14="http://schemas.microsoft.com/office/powerpoint/2010/main" val="3576246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Прямоугольник 20">
            <a:extLst>
              <a:ext uri="{FF2B5EF4-FFF2-40B4-BE49-F238E27FC236}">
                <a16:creationId xmlns:a16="http://schemas.microsoft.com/office/drawing/2014/main" id="{C42B446B-B7DA-46FB-8CE7-61AB686193F5}"/>
              </a:ext>
            </a:extLst>
          </p:cNvPr>
          <p:cNvSpPr/>
          <p:nvPr/>
        </p:nvSpPr>
        <p:spPr>
          <a:xfrm>
            <a:off x="0" y="6520626"/>
            <a:ext cx="8150780" cy="45719"/>
          </a:xfrm>
          <a:prstGeom prst="rect">
            <a:avLst/>
          </a:prstGeom>
          <a:solidFill>
            <a:srgbClr val="1A873A"/>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Прямоугольник 18">
            <a:extLst>
              <a:ext uri="{FF2B5EF4-FFF2-40B4-BE49-F238E27FC236}">
                <a16:creationId xmlns:a16="http://schemas.microsoft.com/office/drawing/2014/main" id="{E6C6CA5C-993F-453A-8C06-8F0D1A7802FC}"/>
              </a:ext>
            </a:extLst>
          </p:cNvPr>
          <p:cNvSpPr/>
          <p:nvPr/>
        </p:nvSpPr>
        <p:spPr>
          <a:xfrm flipH="1" flipV="1">
            <a:off x="0" y="-19360"/>
            <a:ext cx="6007100" cy="830997"/>
          </a:xfrm>
          <a:custGeom>
            <a:avLst/>
            <a:gdLst>
              <a:gd name="connsiteX0" fmla="*/ 0 w 5448301"/>
              <a:gd name="connsiteY0" fmla="*/ 0 h 578138"/>
              <a:gd name="connsiteX1" fmla="*/ 5448301 w 5448301"/>
              <a:gd name="connsiteY1" fmla="*/ 0 h 578138"/>
              <a:gd name="connsiteX2" fmla="*/ 5448301 w 5448301"/>
              <a:gd name="connsiteY2" fmla="*/ 578138 h 578138"/>
              <a:gd name="connsiteX3" fmla="*/ 0 w 5448301"/>
              <a:gd name="connsiteY3" fmla="*/ 578138 h 578138"/>
              <a:gd name="connsiteX4" fmla="*/ 0 w 5448301"/>
              <a:gd name="connsiteY4" fmla="*/ 0 h 578138"/>
              <a:gd name="connsiteX0" fmla="*/ 428625 w 5876926"/>
              <a:gd name="connsiteY0" fmla="*/ 0 h 578138"/>
              <a:gd name="connsiteX1" fmla="*/ 5876926 w 5876926"/>
              <a:gd name="connsiteY1" fmla="*/ 0 h 578138"/>
              <a:gd name="connsiteX2" fmla="*/ 5876926 w 5876926"/>
              <a:gd name="connsiteY2" fmla="*/ 578138 h 578138"/>
              <a:gd name="connsiteX3" fmla="*/ 0 w 5876926"/>
              <a:gd name="connsiteY3" fmla="*/ 578138 h 578138"/>
              <a:gd name="connsiteX4" fmla="*/ 428625 w 5876926"/>
              <a:gd name="connsiteY4" fmla="*/ 0 h 57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6926" h="578138">
                <a:moveTo>
                  <a:pt x="428625" y="0"/>
                </a:moveTo>
                <a:lnTo>
                  <a:pt x="5876926" y="0"/>
                </a:lnTo>
                <a:lnTo>
                  <a:pt x="5876926" y="578138"/>
                </a:lnTo>
                <a:lnTo>
                  <a:pt x="0" y="578138"/>
                </a:lnTo>
                <a:lnTo>
                  <a:pt x="428625" y="0"/>
                </a:lnTo>
                <a:close/>
              </a:path>
            </a:pathLst>
          </a:cu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Прямоугольник 21">
            <a:extLst>
              <a:ext uri="{FF2B5EF4-FFF2-40B4-BE49-F238E27FC236}">
                <a16:creationId xmlns:a16="http://schemas.microsoft.com/office/drawing/2014/main" id="{F6991F1C-B6FA-4270-A34F-A7FDE70129CE}"/>
              </a:ext>
            </a:extLst>
          </p:cNvPr>
          <p:cNvSpPr/>
          <p:nvPr/>
        </p:nvSpPr>
        <p:spPr>
          <a:xfrm>
            <a:off x="962803" y="1078454"/>
            <a:ext cx="6518478" cy="646331"/>
          </a:xfrm>
          <a:prstGeom prst="rect">
            <a:avLst/>
          </a:prstGeom>
          <a:noFill/>
          <a:effectLst>
            <a:outerShdw blurRad="50800" dist="38100" dir="2700000" algn="tl" rotWithShape="0">
              <a:prstClr val="black">
                <a:alpha val="40000"/>
              </a:prstClr>
            </a:outerShdw>
          </a:effectLst>
        </p:spPr>
        <p:txBody>
          <a:bodyPr wrap="square" lIns="91440" tIns="45720" rIns="91440" bIns="45720">
            <a:spAutoFit/>
          </a:bodyPr>
          <a:lstStyle/>
          <a:p>
            <a:r>
              <a:rPr lang="ru-RU" sz="3600" b="1" cap="none" spc="0" dirty="0">
                <a:ln w="0"/>
                <a:latin typeface="Century Gothic" panose="020B0502020202020204" pitchFamily="34" charset="0"/>
              </a:rPr>
              <a:t>ДРЕНАЖНЫЕ НАСОСЫ</a:t>
            </a:r>
            <a:endParaRPr lang="ru-RU" sz="3600" cap="none" spc="0" dirty="0">
              <a:ln w="0"/>
              <a:latin typeface="Century Gothic" panose="020B0502020202020204" pitchFamily="34" charset="0"/>
            </a:endParaRPr>
          </a:p>
        </p:txBody>
      </p:sp>
      <p:sp>
        <p:nvSpPr>
          <p:cNvPr id="17" name="TextBox 16">
            <a:extLst>
              <a:ext uri="{FF2B5EF4-FFF2-40B4-BE49-F238E27FC236}">
                <a16:creationId xmlns:a16="http://schemas.microsoft.com/office/drawing/2014/main" id="{D54C777C-AF27-46B7-89DE-7C9637D3E2A4}"/>
              </a:ext>
            </a:extLst>
          </p:cNvPr>
          <p:cNvSpPr txBox="1"/>
          <p:nvPr/>
        </p:nvSpPr>
        <p:spPr>
          <a:xfrm>
            <a:off x="5302414" y="4930619"/>
            <a:ext cx="6356186" cy="1477328"/>
          </a:xfrm>
          <a:prstGeom prst="rect">
            <a:avLst/>
          </a:prstGeom>
          <a:noFill/>
        </p:spPr>
        <p:txBody>
          <a:bodyPr wrap="square">
            <a:spAutoFit/>
          </a:bodyPr>
          <a:lstStyle/>
          <a:p>
            <a:pPr algn="just"/>
            <a:r>
              <a:rPr lang="ru-RU" dirty="0">
                <a:solidFill>
                  <a:schemeClr val="bg1"/>
                </a:solidFill>
                <a:latin typeface="Century Gothic" panose="020B0502020202020204" pitchFamily="34" charset="0"/>
              </a:rPr>
              <a:t>     П</a:t>
            </a:r>
            <a:r>
              <a:rPr lang="ru-RU" b="0" i="0" dirty="0">
                <a:solidFill>
                  <a:schemeClr val="bg1"/>
                </a:solidFill>
                <a:effectLst/>
                <a:latin typeface="Century Gothic" panose="020B0502020202020204" pitchFamily="34" charset="0"/>
              </a:rPr>
              <a:t>редназначен для перекачивания загрязненных жидкостей разной концентрации. Оборудование выступает полноценной частью дренажной системы – используется для откачки грязной воды из подвалов, котлованов и пр. </a:t>
            </a:r>
            <a:endParaRPr lang="ru-RU" dirty="0">
              <a:solidFill>
                <a:schemeClr val="bg1"/>
              </a:solidFill>
              <a:latin typeface="Century Gothic" panose="020B0502020202020204" pitchFamily="34" charset="0"/>
            </a:endParaRPr>
          </a:p>
        </p:txBody>
      </p:sp>
      <p:sp>
        <p:nvSpPr>
          <p:cNvPr id="25" name="Прямоугольник 24">
            <a:extLst>
              <a:ext uri="{FF2B5EF4-FFF2-40B4-BE49-F238E27FC236}">
                <a16:creationId xmlns:a16="http://schemas.microsoft.com/office/drawing/2014/main" id="{56EF817E-00E1-4709-8DBB-B83710570619}"/>
              </a:ext>
            </a:extLst>
          </p:cNvPr>
          <p:cNvSpPr/>
          <p:nvPr/>
        </p:nvSpPr>
        <p:spPr>
          <a:xfrm>
            <a:off x="166167" y="4860728"/>
            <a:ext cx="5006728" cy="1138773"/>
          </a:xfrm>
          <a:prstGeom prst="rect">
            <a:avLst/>
          </a:prstGeom>
          <a:noFill/>
          <a:effectLst>
            <a:outerShdw blurRad="114300" dist="76200" dir="17580000" algn="t" rotWithShape="0">
              <a:prstClr val="black">
                <a:alpha val="37000"/>
              </a:prstClr>
            </a:outerShdw>
          </a:effectLst>
        </p:spPr>
        <p:txBody>
          <a:bodyPr wrap="square" lIns="91440" tIns="45720" rIns="91440" bIns="45720">
            <a:spAutoFit/>
          </a:bodyPr>
          <a:lstStyle/>
          <a:p>
            <a:r>
              <a:rPr lang="ru-RU" sz="2000" cap="none" spc="0" dirty="0">
                <a:ln w="0"/>
                <a:effectLst>
                  <a:outerShdw blurRad="38100" dist="38100" dir="2700000" algn="tl">
                    <a:srgbClr val="000000">
                      <a:alpha val="43137"/>
                    </a:srgbClr>
                  </a:outerShdw>
                </a:effectLst>
                <a:latin typeface="Century Gothic" panose="020B0502020202020204" pitchFamily="34" charset="0"/>
              </a:rPr>
              <a:t>В нашем ассортименте доступны к заказу такие бренды, как</a:t>
            </a:r>
          </a:p>
          <a:p>
            <a:r>
              <a:rPr lang="en-US" sz="2800" cap="none" spc="0" dirty="0">
                <a:ln w="0"/>
                <a:effectLst>
                  <a:outerShdw blurRad="38100" dist="38100" dir="2700000" algn="tl">
                    <a:srgbClr val="000000">
                      <a:alpha val="43137"/>
                    </a:srgbClr>
                  </a:outerShdw>
                </a:effectLst>
                <a:latin typeface="Century Gothic" panose="020B0502020202020204" pitchFamily="34" charset="0"/>
              </a:rPr>
              <a:t>COMFORT, GRANDFAR</a:t>
            </a:r>
            <a:endParaRPr lang="ru-RU" sz="2800" cap="none" spc="0" dirty="0">
              <a:ln w="0"/>
              <a:effectLst>
                <a:outerShdw blurRad="38100" dist="38100" dir="2700000" algn="tl">
                  <a:srgbClr val="000000">
                    <a:alpha val="43137"/>
                  </a:srgbClr>
                </a:outerShdw>
              </a:effectLst>
              <a:latin typeface="Century Gothic" panose="020B0502020202020204" pitchFamily="34" charset="0"/>
            </a:endParaRPr>
          </a:p>
        </p:txBody>
      </p:sp>
      <p:sp>
        <p:nvSpPr>
          <p:cNvPr id="15" name="Прямоугольник 14">
            <a:extLst>
              <a:ext uri="{FF2B5EF4-FFF2-40B4-BE49-F238E27FC236}">
                <a16:creationId xmlns:a16="http://schemas.microsoft.com/office/drawing/2014/main" id="{D607EB05-ABDD-47C0-9C98-FCE31FC15404}"/>
              </a:ext>
            </a:extLst>
          </p:cNvPr>
          <p:cNvSpPr/>
          <p:nvPr/>
        </p:nvSpPr>
        <p:spPr>
          <a:xfrm>
            <a:off x="638160" y="1728466"/>
            <a:ext cx="11020439" cy="2554545"/>
          </a:xfrm>
          <a:prstGeom prst="rect">
            <a:avLst/>
          </a:prstGeom>
          <a:noFill/>
        </p:spPr>
        <p:txBody>
          <a:bodyPr wrap="square" lIns="91440" tIns="45720" rIns="91440" bIns="45720">
            <a:spAutoFit/>
          </a:bodyPr>
          <a:lstStyle/>
          <a:p>
            <a:pPr algn="just" fontAlgn="base"/>
            <a:r>
              <a:rPr lang="ru-RU" sz="1600" b="0" i="0" dirty="0">
                <a:solidFill>
                  <a:srgbClr val="333333"/>
                </a:solidFill>
                <a:effectLst/>
                <a:latin typeface="Century Gothic" panose="020B0502020202020204" pitchFamily="34" charset="0"/>
              </a:rPr>
              <a:t>     Дренажный насос — это электрическое устройство, предназначенное для откачки и перекачки воды. Преимущество данного оборудования заключается в его универсальности. Оно одинаково эффективно взаимодействует как с чистой водой, так и с жидкими скоплениями грязи.</a:t>
            </a:r>
          </a:p>
          <a:p>
            <a:pPr algn="just" fontAlgn="base"/>
            <a:r>
              <a:rPr lang="ru-RU" sz="1600" b="0" i="0" dirty="0">
                <a:solidFill>
                  <a:srgbClr val="333333"/>
                </a:solidFill>
                <a:effectLst/>
                <a:latin typeface="Century Gothic" panose="020B0502020202020204" pitchFamily="34" charset="0"/>
              </a:rPr>
              <a:t>Главное предназначение таких устройств — откачка жидкости из затопленных объектов: подсобных помещений, складов</a:t>
            </a:r>
            <a:r>
              <a:rPr lang="ru-RU" sz="1600" dirty="0">
                <a:solidFill>
                  <a:srgbClr val="333333"/>
                </a:solidFill>
                <a:latin typeface="Century Gothic" panose="020B0502020202020204" pitchFamily="34" charset="0"/>
              </a:rPr>
              <a:t>, </a:t>
            </a:r>
            <a:r>
              <a:rPr lang="ru-RU" sz="1600" b="0" i="0" dirty="0">
                <a:solidFill>
                  <a:srgbClr val="333333"/>
                </a:solidFill>
                <a:effectLst/>
                <a:latin typeface="Century Gothic" panose="020B0502020202020204" pitchFamily="34" charset="0"/>
              </a:rPr>
              <a:t>подвалов</a:t>
            </a:r>
            <a:r>
              <a:rPr lang="ru-RU" sz="1600" dirty="0">
                <a:solidFill>
                  <a:srgbClr val="333333"/>
                </a:solidFill>
                <a:latin typeface="Century Gothic" panose="020B0502020202020204" pitchFamily="34" charset="0"/>
              </a:rPr>
              <a:t>, </a:t>
            </a:r>
            <a:r>
              <a:rPr lang="ru-RU" sz="1600" b="0" i="0" dirty="0">
                <a:solidFill>
                  <a:srgbClr val="333333"/>
                </a:solidFill>
                <a:effectLst/>
                <a:latin typeface="Century Gothic" panose="020B0502020202020204" pitchFamily="34" charset="0"/>
              </a:rPr>
              <a:t>колодцев и т. п. Кроме того оборудование данного типа способно: перекачивать жидкость, снабжать частные дома водой; опустошать бассейны; извлекать чистую воду из водоемов.</a:t>
            </a:r>
          </a:p>
          <a:p>
            <a:pPr algn="just" fontAlgn="base"/>
            <a:r>
              <a:rPr lang="ru-RU" sz="1600" b="0" i="0" dirty="0">
                <a:solidFill>
                  <a:srgbClr val="333333"/>
                </a:solidFill>
                <a:effectLst/>
                <a:latin typeface="Montserrat" panose="00000500000000000000" pitchFamily="2" charset="-52"/>
              </a:rPr>
              <a:t>     </a:t>
            </a:r>
            <a:r>
              <a:rPr lang="ru-RU" sz="1600" b="0" i="0" dirty="0">
                <a:solidFill>
                  <a:srgbClr val="333333"/>
                </a:solidFill>
                <a:effectLst/>
                <a:latin typeface="Century Gothic" panose="020B0502020202020204" pitchFamily="34" charset="0"/>
              </a:rPr>
              <a:t>Конструкция дренажных насосов имеет большое сходство с устройством обычной помпы. Отличие заключается в наличии защитных элементов, которые предотвращают повреждение рабочего колеса от столкновения с камнями и твердыми частицами, находящимися в загрязненных жидкостях.</a:t>
            </a:r>
          </a:p>
        </p:txBody>
      </p:sp>
      <p:pic>
        <p:nvPicPr>
          <p:cNvPr id="18" name="Рисунок 17">
            <a:extLst>
              <a:ext uri="{FF2B5EF4-FFF2-40B4-BE49-F238E27FC236}">
                <a16:creationId xmlns:a16="http://schemas.microsoft.com/office/drawing/2014/main" id="{FC4EC182-AE4E-46B2-B4A8-965AD0F5AB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9486" y="4489026"/>
            <a:ext cx="1556721" cy="1759006"/>
          </a:xfrm>
          <a:prstGeom prst="rect">
            <a:avLst/>
          </a:prstGeom>
        </p:spPr>
      </p:pic>
      <p:pic>
        <p:nvPicPr>
          <p:cNvPr id="23" name="Рисунок 22">
            <a:extLst>
              <a:ext uri="{FF2B5EF4-FFF2-40B4-BE49-F238E27FC236}">
                <a16:creationId xmlns:a16="http://schemas.microsoft.com/office/drawing/2014/main" id="{EAC447A3-F8AB-4498-8723-E9C696448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8904" y="4393316"/>
            <a:ext cx="2375044" cy="1805033"/>
          </a:xfrm>
          <a:prstGeom prst="rect">
            <a:avLst/>
          </a:prstGeom>
        </p:spPr>
      </p:pic>
      <p:pic>
        <p:nvPicPr>
          <p:cNvPr id="26" name="Рисунок 25">
            <a:extLst>
              <a:ext uri="{FF2B5EF4-FFF2-40B4-BE49-F238E27FC236}">
                <a16:creationId xmlns:a16="http://schemas.microsoft.com/office/drawing/2014/main" id="{E1F0A06C-392A-49A4-889A-2622C4D5CB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229" y="4329837"/>
            <a:ext cx="1609993" cy="1931992"/>
          </a:xfrm>
          <a:prstGeom prst="rect">
            <a:avLst/>
          </a:prstGeom>
        </p:spPr>
      </p:pic>
      <p:pic>
        <p:nvPicPr>
          <p:cNvPr id="27" name="Рисунок 26">
            <a:extLst>
              <a:ext uri="{FF2B5EF4-FFF2-40B4-BE49-F238E27FC236}">
                <a16:creationId xmlns:a16="http://schemas.microsoft.com/office/drawing/2014/main" id="{9AD49FBE-AE07-423C-B1F8-D87635F755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6493" y="3850182"/>
            <a:ext cx="2023526" cy="2512259"/>
          </a:xfrm>
          <a:prstGeom prst="rect">
            <a:avLst/>
          </a:prstGeom>
        </p:spPr>
      </p:pic>
      <p:pic>
        <p:nvPicPr>
          <p:cNvPr id="28" name="Рисунок 27">
            <a:extLst>
              <a:ext uri="{FF2B5EF4-FFF2-40B4-BE49-F238E27FC236}">
                <a16:creationId xmlns:a16="http://schemas.microsoft.com/office/drawing/2014/main" id="{104F7506-9786-4256-8179-BA384742B2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99345" y="200127"/>
            <a:ext cx="2701764" cy="493607"/>
          </a:xfrm>
          <a:prstGeom prst="rect">
            <a:avLst/>
          </a:prstGeom>
        </p:spPr>
      </p:pic>
      <p:sp>
        <p:nvSpPr>
          <p:cNvPr id="16" name="Прямоугольник 15">
            <a:extLst>
              <a:ext uri="{FF2B5EF4-FFF2-40B4-BE49-F238E27FC236}">
                <a16:creationId xmlns:a16="http://schemas.microsoft.com/office/drawing/2014/main" id="{0A956318-777D-4D37-8F0A-C416FE919EF7}"/>
              </a:ext>
            </a:extLst>
          </p:cNvPr>
          <p:cNvSpPr/>
          <p:nvPr/>
        </p:nvSpPr>
        <p:spPr>
          <a:xfrm>
            <a:off x="6339486" y="1370438"/>
            <a:ext cx="5319113" cy="50967"/>
          </a:xfrm>
          <a:prstGeom prst="rect">
            <a:avLst/>
          </a:prstGeom>
          <a:solidFill>
            <a:srgbClr val="1A873A"/>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24" name="Рисунок 23">
            <a:extLst>
              <a:ext uri="{FF2B5EF4-FFF2-40B4-BE49-F238E27FC236}">
                <a16:creationId xmlns:a16="http://schemas.microsoft.com/office/drawing/2014/main" id="{5F1794BE-D9CE-4355-8766-7B21C255E741}"/>
              </a:ext>
            </a:extLst>
          </p:cNvPr>
          <p:cNvPicPr>
            <a:picLocks noChangeAspect="1"/>
          </p:cNvPicPr>
          <p:nvPr/>
        </p:nvPicPr>
        <p:blipFill rotWithShape="1">
          <a:blip r:embed="rId7">
            <a:extLst>
              <a:ext uri="{28A0092B-C50C-407E-A947-70E740481C1C}">
                <a14:useLocalDpi xmlns:a14="http://schemas.microsoft.com/office/drawing/2010/main" val="0"/>
              </a:ext>
            </a:extLst>
          </a:blip>
          <a:srcRect l="33206" t="43818" b="9774"/>
          <a:stretch/>
        </p:blipFill>
        <p:spPr>
          <a:xfrm>
            <a:off x="0" y="-19360"/>
            <a:ext cx="4075390" cy="2831536"/>
          </a:xfrm>
          <a:prstGeom prst="rect">
            <a:avLst/>
          </a:prstGeom>
        </p:spPr>
      </p:pic>
      <p:sp>
        <p:nvSpPr>
          <p:cNvPr id="19" name="Прямоугольник 18">
            <a:extLst>
              <a:ext uri="{FF2B5EF4-FFF2-40B4-BE49-F238E27FC236}">
                <a16:creationId xmlns:a16="http://schemas.microsoft.com/office/drawing/2014/main" id="{4EFA3E69-23D3-413D-8BD0-BE1CC2D27876}"/>
              </a:ext>
            </a:extLst>
          </p:cNvPr>
          <p:cNvSpPr/>
          <p:nvPr/>
        </p:nvSpPr>
        <p:spPr>
          <a:xfrm>
            <a:off x="7835900" y="6295268"/>
            <a:ext cx="4356100" cy="578138"/>
          </a:xfrm>
          <a:custGeom>
            <a:avLst/>
            <a:gdLst>
              <a:gd name="connsiteX0" fmla="*/ 0 w 5448301"/>
              <a:gd name="connsiteY0" fmla="*/ 0 h 578138"/>
              <a:gd name="connsiteX1" fmla="*/ 5448301 w 5448301"/>
              <a:gd name="connsiteY1" fmla="*/ 0 h 578138"/>
              <a:gd name="connsiteX2" fmla="*/ 5448301 w 5448301"/>
              <a:gd name="connsiteY2" fmla="*/ 578138 h 578138"/>
              <a:gd name="connsiteX3" fmla="*/ 0 w 5448301"/>
              <a:gd name="connsiteY3" fmla="*/ 578138 h 578138"/>
              <a:gd name="connsiteX4" fmla="*/ 0 w 5448301"/>
              <a:gd name="connsiteY4" fmla="*/ 0 h 578138"/>
              <a:gd name="connsiteX0" fmla="*/ 428625 w 5876926"/>
              <a:gd name="connsiteY0" fmla="*/ 0 h 578138"/>
              <a:gd name="connsiteX1" fmla="*/ 5876926 w 5876926"/>
              <a:gd name="connsiteY1" fmla="*/ 0 h 578138"/>
              <a:gd name="connsiteX2" fmla="*/ 5876926 w 5876926"/>
              <a:gd name="connsiteY2" fmla="*/ 578138 h 578138"/>
              <a:gd name="connsiteX3" fmla="*/ 0 w 5876926"/>
              <a:gd name="connsiteY3" fmla="*/ 578138 h 578138"/>
              <a:gd name="connsiteX4" fmla="*/ 428625 w 5876926"/>
              <a:gd name="connsiteY4" fmla="*/ 0 h 57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6926" h="578138">
                <a:moveTo>
                  <a:pt x="428625" y="0"/>
                </a:moveTo>
                <a:lnTo>
                  <a:pt x="5876926" y="0"/>
                </a:lnTo>
                <a:lnTo>
                  <a:pt x="5876926" y="578138"/>
                </a:lnTo>
                <a:lnTo>
                  <a:pt x="0" y="578138"/>
                </a:lnTo>
                <a:lnTo>
                  <a:pt x="428625" y="0"/>
                </a:lnTo>
                <a:close/>
              </a:path>
            </a:pathLst>
          </a:cu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986235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Прямоугольник 20">
            <a:extLst>
              <a:ext uri="{FF2B5EF4-FFF2-40B4-BE49-F238E27FC236}">
                <a16:creationId xmlns:a16="http://schemas.microsoft.com/office/drawing/2014/main" id="{C42B446B-B7DA-46FB-8CE7-61AB686193F5}"/>
              </a:ext>
            </a:extLst>
          </p:cNvPr>
          <p:cNvSpPr/>
          <p:nvPr/>
        </p:nvSpPr>
        <p:spPr>
          <a:xfrm>
            <a:off x="0" y="6520626"/>
            <a:ext cx="8150780" cy="45719"/>
          </a:xfrm>
          <a:prstGeom prst="rect">
            <a:avLst/>
          </a:prstGeom>
          <a:solidFill>
            <a:srgbClr val="1A873A"/>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Прямоугольник 18">
            <a:extLst>
              <a:ext uri="{FF2B5EF4-FFF2-40B4-BE49-F238E27FC236}">
                <a16:creationId xmlns:a16="http://schemas.microsoft.com/office/drawing/2014/main" id="{E6C6CA5C-993F-453A-8C06-8F0D1A7802FC}"/>
              </a:ext>
            </a:extLst>
          </p:cNvPr>
          <p:cNvSpPr/>
          <p:nvPr/>
        </p:nvSpPr>
        <p:spPr>
          <a:xfrm flipH="1" flipV="1">
            <a:off x="0" y="-19360"/>
            <a:ext cx="6007100" cy="830997"/>
          </a:xfrm>
          <a:custGeom>
            <a:avLst/>
            <a:gdLst>
              <a:gd name="connsiteX0" fmla="*/ 0 w 5448301"/>
              <a:gd name="connsiteY0" fmla="*/ 0 h 578138"/>
              <a:gd name="connsiteX1" fmla="*/ 5448301 w 5448301"/>
              <a:gd name="connsiteY1" fmla="*/ 0 h 578138"/>
              <a:gd name="connsiteX2" fmla="*/ 5448301 w 5448301"/>
              <a:gd name="connsiteY2" fmla="*/ 578138 h 578138"/>
              <a:gd name="connsiteX3" fmla="*/ 0 w 5448301"/>
              <a:gd name="connsiteY3" fmla="*/ 578138 h 578138"/>
              <a:gd name="connsiteX4" fmla="*/ 0 w 5448301"/>
              <a:gd name="connsiteY4" fmla="*/ 0 h 578138"/>
              <a:gd name="connsiteX0" fmla="*/ 428625 w 5876926"/>
              <a:gd name="connsiteY0" fmla="*/ 0 h 578138"/>
              <a:gd name="connsiteX1" fmla="*/ 5876926 w 5876926"/>
              <a:gd name="connsiteY1" fmla="*/ 0 h 578138"/>
              <a:gd name="connsiteX2" fmla="*/ 5876926 w 5876926"/>
              <a:gd name="connsiteY2" fmla="*/ 578138 h 578138"/>
              <a:gd name="connsiteX3" fmla="*/ 0 w 5876926"/>
              <a:gd name="connsiteY3" fmla="*/ 578138 h 578138"/>
              <a:gd name="connsiteX4" fmla="*/ 428625 w 5876926"/>
              <a:gd name="connsiteY4" fmla="*/ 0 h 57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6926" h="578138">
                <a:moveTo>
                  <a:pt x="428625" y="0"/>
                </a:moveTo>
                <a:lnTo>
                  <a:pt x="5876926" y="0"/>
                </a:lnTo>
                <a:lnTo>
                  <a:pt x="5876926" y="578138"/>
                </a:lnTo>
                <a:lnTo>
                  <a:pt x="0" y="578138"/>
                </a:lnTo>
                <a:lnTo>
                  <a:pt x="428625" y="0"/>
                </a:lnTo>
                <a:close/>
              </a:path>
            </a:pathLst>
          </a:cu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 name="Прямоугольник 18">
            <a:extLst>
              <a:ext uri="{FF2B5EF4-FFF2-40B4-BE49-F238E27FC236}">
                <a16:creationId xmlns:a16="http://schemas.microsoft.com/office/drawing/2014/main" id="{4EFA3E69-23D3-413D-8BD0-BE1CC2D27876}"/>
              </a:ext>
            </a:extLst>
          </p:cNvPr>
          <p:cNvSpPr/>
          <p:nvPr/>
        </p:nvSpPr>
        <p:spPr>
          <a:xfrm>
            <a:off x="7835900" y="6295268"/>
            <a:ext cx="4356100" cy="578138"/>
          </a:xfrm>
          <a:custGeom>
            <a:avLst/>
            <a:gdLst>
              <a:gd name="connsiteX0" fmla="*/ 0 w 5448301"/>
              <a:gd name="connsiteY0" fmla="*/ 0 h 578138"/>
              <a:gd name="connsiteX1" fmla="*/ 5448301 w 5448301"/>
              <a:gd name="connsiteY1" fmla="*/ 0 h 578138"/>
              <a:gd name="connsiteX2" fmla="*/ 5448301 w 5448301"/>
              <a:gd name="connsiteY2" fmla="*/ 578138 h 578138"/>
              <a:gd name="connsiteX3" fmla="*/ 0 w 5448301"/>
              <a:gd name="connsiteY3" fmla="*/ 578138 h 578138"/>
              <a:gd name="connsiteX4" fmla="*/ 0 w 5448301"/>
              <a:gd name="connsiteY4" fmla="*/ 0 h 578138"/>
              <a:gd name="connsiteX0" fmla="*/ 428625 w 5876926"/>
              <a:gd name="connsiteY0" fmla="*/ 0 h 578138"/>
              <a:gd name="connsiteX1" fmla="*/ 5876926 w 5876926"/>
              <a:gd name="connsiteY1" fmla="*/ 0 h 578138"/>
              <a:gd name="connsiteX2" fmla="*/ 5876926 w 5876926"/>
              <a:gd name="connsiteY2" fmla="*/ 578138 h 578138"/>
              <a:gd name="connsiteX3" fmla="*/ 0 w 5876926"/>
              <a:gd name="connsiteY3" fmla="*/ 578138 h 578138"/>
              <a:gd name="connsiteX4" fmla="*/ 428625 w 5876926"/>
              <a:gd name="connsiteY4" fmla="*/ 0 h 57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6926" h="578138">
                <a:moveTo>
                  <a:pt x="428625" y="0"/>
                </a:moveTo>
                <a:lnTo>
                  <a:pt x="5876926" y="0"/>
                </a:lnTo>
                <a:lnTo>
                  <a:pt x="5876926" y="578138"/>
                </a:lnTo>
                <a:lnTo>
                  <a:pt x="0" y="578138"/>
                </a:lnTo>
                <a:lnTo>
                  <a:pt x="428625" y="0"/>
                </a:lnTo>
                <a:close/>
              </a:path>
            </a:pathLst>
          </a:cu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Прямоугольник 21">
            <a:extLst>
              <a:ext uri="{FF2B5EF4-FFF2-40B4-BE49-F238E27FC236}">
                <a16:creationId xmlns:a16="http://schemas.microsoft.com/office/drawing/2014/main" id="{F6991F1C-B6FA-4270-A34F-A7FDE70129CE}"/>
              </a:ext>
            </a:extLst>
          </p:cNvPr>
          <p:cNvSpPr/>
          <p:nvPr/>
        </p:nvSpPr>
        <p:spPr>
          <a:xfrm>
            <a:off x="962803" y="1078454"/>
            <a:ext cx="6518478" cy="646331"/>
          </a:xfrm>
          <a:prstGeom prst="rect">
            <a:avLst/>
          </a:prstGeom>
          <a:noFill/>
          <a:effectLst>
            <a:outerShdw blurRad="50800" dist="38100" dir="2700000" algn="tl" rotWithShape="0">
              <a:prstClr val="black">
                <a:alpha val="40000"/>
              </a:prstClr>
            </a:outerShdw>
          </a:effectLst>
        </p:spPr>
        <p:txBody>
          <a:bodyPr wrap="square" lIns="91440" tIns="45720" rIns="91440" bIns="45720">
            <a:spAutoFit/>
          </a:bodyPr>
          <a:lstStyle/>
          <a:p>
            <a:r>
              <a:rPr lang="ru-RU" sz="3600" b="1" dirty="0">
                <a:ln w="0"/>
                <a:latin typeface="Century Gothic" panose="020B0502020202020204" pitchFamily="34" charset="0"/>
              </a:rPr>
              <a:t>ПОВЕРХНОСТ</a:t>
            </a:r>
            <a:r>
              <a:rPr lang="ru-RU" sz="3600" b="1" cap="none" spc="0" dirty="0">
                <a:ln w="0"/>
                <a:latin typeface="Century Gothic" panose="020B0502020202020204" pitchFamily="34" charset="0"/>
              </a:rPr>
              <a:t>НЫЕ НАСОСЫ</a:t>
            </a:r>
            <a:endParaRPr lang="ru-RU" sz="3600" cap="none" spc="0" dirty="0">
              <a:ln w="0"/>
              <a:latin typeface="Century Gothic" panose="020B0502020202020204" pitchFamily="34" charset="0"/>
            </a:endParaRPr>
          </a:p>
        </p:txBody>
      </p:sp>
      <p:sp>
        <p:nvSpPr>
          <p:cNvPr id="17" name="TextBox 16">
            <a:extLst>
              <a:ext uri="{FF2B5EF4-FFF2-40B4-BE49-F238E27FC236}">
                <a16:creationId xmlns:a16="http://schemas.microsoft.com/office/drawing/2014/main" id="{D54C777C-AF27-46B7-89DE-7C9637D3E2A4}"/>
              </a:ext>
            </a:extLst>
          </p:cNvPr>
          <p:cNvSpPr txBox="1"/>
          <p:nvPr/>
        </p:nvSpPr>
        <p:spPr>
          <a:xfrm>
            <a:off x="5302414" y="4930619"/>
            <a:ext cx="6356186" cy="1477328"/>
          </a:xfrm>
          <a:prstGeom prst="rect">
            <a:avLst/>
          </a:prstGeom>
          <a:noFill/>
        </p:spPr>
        <p:txBody>
          <a:bodyPr wrap="square">
            <a:spAutoFit/>
          </a:bodyPr>
          <a:lstStyle/>
          <a:p>
            <a:pPr algn="just"/>
            <a:r>
              <a:rPr lang="ru-RU" dirty="0">
                <a:solidFill>
                  <a:schemeClr val="bg1"/>
                </a:solidFill>
                <a:latin typeface="Century Gothic" panose="020B0502020202020204" pitchFamily="34" charset="0"/>
              </a:rPr>
              <a:t>     П</a:t>
            </a:r>
            <a:r>
              <a:rPr lang="ru-RU" b="0" i="0" dirty="0">
                <a:solidFill>
                  <a:schemeClr val="bg1"/>
                </a:solidFill>
                <a:effectLst/>
                <a:latin typeface="Century Gothic" panose="020B0502020202020204" pitchFamily="34" charset="0"/>
              </a:rPr>
              <a:t>редназначен для перекачивания загрязненных жидкостей разной концентрации. Оборудование выступает полноценной частью дренажной системы – используется для откачки грязной воды из подвалов, котлованов и пр. </a:t>
            </a:r>
            <a:endParaRPr lang="ru-RU" dirty="0">
              <a:solidFill>
                <a:schemeClr val="bg1"/>
              </a:solidFill>
              <a:latin typeface="Century Gothic" panose="020B0502020202020204" pitchFamily="34" charset="0"/>
            </a:endParaRPr>
          </a:p>
        </p:txBody>
      </p:sp>
      <p:sp>
        <p:nvSpPr>
          <p:cNvPr id="25" name="Прямоугольник 24">
            <a:extLst>
              <a:ext uri="{FF2B5EF4-FFF2-40B4-BE49-F238E27FC236}">
                <a16:creationId xmlns:a16="http://schemas.microsoft.com/office/drawing/2014/main" id="{56EF817E-00E1-4709-8DBB-B83710570619}"/>
              </a:ext>
            </a:extLst>
          </p:cNvPr>
          <p:cNvSpPr/>
          <p:nvPr/>
        </p:nvSpPr>
        <p:spPr>
          <a:xfrm>
            <a:off x="166167" y="4397097"/>
            <a:ext cx="5006728" cy="1569660"/>
          </a:xfrm>
          <a:prstGeom prst="rect">
            <a:avLst/>
          </a:prstGeom>
          <a:noFill/>
          <a:effectLst>
            <a:outerShdw blurRad="114300" dist="76200" dir="17580000" algn="t" rotWithShape="0">
              <a:prstClr val="black">
                <a:alpha val="37000"/>
              </a:prstClr>
            </a:outerShdw>
          </a:effectLst>
        </p:spPr>
        <p:txBody>
          <a:bodyPr wrap="square" lIns="91440" tIns="45720" rIns="91440" bIns="45720">
            <a:spAutoFit/>
          </a:bodyPr>
          <a:lstStyle/>
          <a:p>
            <a:r>
              <a:rPr lang="ru-RU" sz="2000" cap="none" spc="0" dirty="0">
                <a:ln w="0"/>
                <a:effectLst>
                  <a:outerShdw blurRad="38100" dist="38100" dir="2700000" algn="tl">
                    <a:srgbClr val="000000">
                      <a:alpha val="43137"/>
                    </a:srgbClr>
                  </a:outerShdw>
                </a:effectLst>
                <a:latin typeface="Century Gothic" panose="020B0502020202020204" pitchFamily="34" charset="0"/>
              </a:rPr>
              <a:t>В нашем ассортименте доступны к заказу такие бренды, как</a:t>
            </a:r>
          </a:p>
          <a:p>
            <a:r>
              <a:rPr lang="en-US" sz="2800" cap="none" spc="0" dirty="0">
                <a:ln w="0"/>
                <a:effectLst>
                  <a:outerShdw blurRad="38100" dist="38100" dir="2700000" algn="tl">
                    <a:srgbClr val="000000">
                      <a:alpha val="43137"/>
                    </a:srgbClr>
                  </a:outerShdw>
                </a:effectLst>
                <a:latin typeface="Century Gothic" panose="020B0502020202020204" pitchFamily="34" charset="0"/>
              </a:rPr>
              <a:t>COMFORT, GRANDFAR,</a:t>
            </a:r>
            <a:r>
              <a:rPr lang="ru-RU" sz="2800" cap="none" spc="0" dirty="0">
                <a:ln w="0"/>
                <a:effectLst>
                  <a:outerShdw blurRad="38100" dist="38100" dir="2700000" algn="tl">
                    <a:srgbClr val="000000">
                      <a:alpha val="43137"/>
                    </a:srgbClr>
                  </a:outerShdw>
                </a:effectLst>
                <a:latin typeface="Century Gothic" panose="020B0502020202020204" pitchFamily="34" charset="0"/>
              </a:rPr>
              <a:t> </a:t>
            </a:r>
            <a:r>
              <a:rPr lang="en-US" sz="2800" dirty="0">
                <a:effectLst>
                  <a:outerShdw blurRad="38100" dist="38100" dir="2700000" algn="tl">
                    <a:srgbClr val="000000">
                      <a:alpha val="43137"/>
                    </a:srgbClr>
                  </a:outerShdw>
                </a:effectLst>
                <a:latin typeface="Century Gothic" panose="020B0502020202020204" pitchFamily="34" charset="0"/>
              </a:rPr>
              <a:t>AQUORIO, LEO,</a:t>
            </a:r>
            <a:r>
              <a:rPr lang="ru-RU" sz="2800" dirty="0">
                <a:effectLst>
                  <a:outerShdw blurRad="38100" dist="38100" dir="2700000" algn="tl">
                    <a:srgbClr val="000000">
                      <a:alpha val="43137"/>
                    </a:srgbClr>
                  </a:outerShdw>
                </a:effectLst>
                <a:latin typeface="Century Gothic" panose="020B0502020202020204" pitchFamily="34" charset="0"/>
              </a:rPr>
              <a:t> </a:t>
            </a:r>
            <a:r>
              <a:rPr lang="en-US" sz="2800" dirty="0">
                <a:effectLst>
                  <a:outerShdw blurRad="38100" dist="38100" dir="2700000" algn="tl">
                    <a:srgbClr val="000000">
                      <a:alpha val="43137"/>
                    </a:srgbClr>
                  </a:outerShdw>
                </a:effectLst>
                <a:latin typeface="Century Gothic" panose="020B0502020202020204" pitchFamily="34" charset="0"/>
              </a:rPr>
              <a:t>VODOTOK </a:t>
            </a:r>
            <a:endParaRPr lang="ru-RU" sz="2800" cap="none" spc="0" dirty="0">
              <a:ln w="0"/>
              <a:effectLst>
                <a:outerShdw blurRad="38100" dist="38100" dir="2700000" algn="tl">
                  <a:srgbClr val="000000">
                    <a:alpha val="43137"/>
                  </a:srgbClr>
                </a:outerShdw>
              </a:effectLst>
              <a:latin typeface="Century Gothic" panose="020B0502020202020204" pitchFamily="34" charset="0"/>
            </a:endParaRPr>
          </a:p>
        </p:txBody>
      </p:sp>
      <p:sp>
        <p:nvSpPr>
          <p:cNvPr id="15" name="Прямоугольник 14">
            <a:extLst>
              <a:ext uri="{FF2B5EF4-FFF2-40B4-BE49-F238E27FC236}">
                <a16:creationId xmlns:a16="http://schemas.microsoft.com/office/drawing/2014/main" id="{D607EB05-ABDD-47C0-9C98-FCE31FC15404}"/>
              </a:ext>
            </a:extLst>
          </p:cNvPr>
          <p:cNvSpPr/>
          <p:nvPr/>
        </p:nvSpPr>
        <p:spPr>
          <a:xfrm>
            <a:off x="660400" y="1781125"/>
            <a:ext cx="11099800" cy="2062103"/>
          </a:xfrm>
          <a:prstGeom prst="rect">
            <a:avLst/>
          </a:prstGeom>
          <a:noFill/>
        </p:spPr>
        <p:txBody>
          <a:bodyPr wrap="square" lIns="91440" tIns="45720" rIns="91440" bIns="45720">
            <a:spAutoFit/>
          </a:bodyPr>
          <a:lstStyle/>
          <a:p>
            <a:pPr algn="just"/>
            <a:r>
              <a:rPr lang="ru-RU" sz="1600" b="0" i="0" dirty="0">
                <a:solidFill>
                  <a:srgbClr val="424242"/>
                </a:solidFill>
                <a:effectLst/>
                <a:latin typeface="Century Gothic" panose="020B0502020202020204" pitchFamily="34" charset="0"/>
              </a:rPr>
              <a:t>      Такой дренажный насос устанавливают на поверхности. Устройство заметно шумит – это не самая лучшая характеристика насоса. Поверхностное оборудование больше подходит для перекачки жидкости из скважины или колодца. Оно уступает погружным устройствам в функциональности. Кроме этого, поверхностный дренажный насос: нельзя погружать в воду: он негерметичен; потребляет довольно много электроэнергии; требует контроля от перегрева со стороны пользователя (при отсутствии системы защиты);  малоэффективен при необходимости перекачки воды из глубокого водоема.</a:t>
            </a:r>
          </a:p>
          <a:p>
            <a:pPr algn="just"/>
            <a:r>
              <a:rPr lang="ru-RU" sz="1600" b="0" i="0" dirty="0">
                <a:solidFill>
                  <a:srgbClr val="424242"/>
                </a:solidFill>
                <a:effectLst/>
                <a:latin typeface="Century Gothic" panose="020B0502020202020204" pitchFamily="34" charset="0"/>
              </a:rPr>
              <a:t>        Зато поверхностные насосы удобны в обслуживании. За счет отсутствия герметичной защиты заменить деталь в насосе не составит труда – отсюда и длительность эксплуатационного периода.</a:t>
            </a:r>
          </a:p>
        </p:txBody>
      </p:sp>
      <p:pic>
        <p:nvPicPr>
          <p:cNvPr id="28" name="Рисунок 27">
            <a:extLst>
              <a:ext uri="{FF2B5EF4-FFF2-40B4-BE49-F238E27FC236}">
                <a16:creationId xmlns:a16="http://schemas.microsoft.com/office/drawing/2014/main" id="{104F7506-9786-4256-8179-BA384742B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9345" y="200127"/>
            <a:ext cx="2701764" cy="493607"/>
          </a:xfrm>
          <a:prstGeom prst="rect">
            <a:avLst/>
          </a:prstGeom>
        </p:spPr>
      </p:pic>
      <p:pic>
        <p:nvPicPr>
          <p:cNvPr id="6" name="Рисунок 5">
            <a:extLst>
              <a:ext uri="{FF2B5EF4-FFF2-40B4-BE49-F238E27FC236}">
                <a16:creationId xmlns:a16="http://schemas.microsoft.com/office/drawing/2014/main" id="{E0991189-0919-4CBC-9507-1FC385D870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6745" y="4450398"/>
            <a:ext cx="1954644" cy="1463057"/>
          </a:xfrm>
          <a:prstGeom prst="rect">
            <a:avLst/>
          </a:prstGeom>
        </p:spPr>
      </p:pic>
      <p:pic>
        <p:nvPicPr>
          <p:cNvPr id="9" name="Рисунок 8">
            <a:extLst>
              <a:ext uri="{FF2B5EF4-FFF2-40B4-BE49-F238E27FC236}">
                <a16:creationId xmlns:a16="http://schemas.microsoft.com/office/drawing/2014/main" id="{D7005A3C-7266-4106-B123-29EC98EA99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593" y="3352792"/>
            <a:ext cx="3652444" cy="3222301"/>
          </a:xfrm>
          <a:prstGeom prst="rect">
            <a:avLst/>
          </a:prstGeom>
        </p:spPr>
      </p:pic>
      <p:pic>
        <p:nvPicPr>
          <p:cNvPr id="12" name="Рисунок 11">
            <a:extLst>
              <a:ext uri="{FF2B5EF4-FFF2-40B4-BE49-F238E27FC236}">
                <a16:creationId xmlns:a16="http://schemas.microsoft.com/office/drawing/2014/main" id="{C9071925-A00A-4BA0-88C9-A27B874986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5197" y="3940565"/>
            <a:ext cx="1762840" cy="1233988"/>
          </a:xfrm>
          <a:prstGeom prst="rect">
            <a:avLst/>
          </a:prstGeom>
        </p:spPr>
      </p:pic>
      <p:pic>
        <p:nvPicPr>
          <p:cNvPr id="16" name="Рисунок 15">
            <a:extLst>
              <a:ext uri="{FF2B5EF4-FFF2-40B4-BE49-F238E27FC236}">
                <a16:creationId xmlns:a16="http://schemas.microsoft.com/office/drawing/2014/main" id="{8795CF71-B5AD-490C-A0DF-0DA38D5553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2650" y="5255155"/>
            <a:ext cx="1469365" cy="1072978"/>
          </a:xfrm>
          <a:prstGeom prst="rect">
            <a:avLst/>
          </a:prstGeom>
        </p:spPr>
      </p:pic>
      <p:pic>
        <p:nvPicPr>
          <p:cNvPr id="31" name="Рисунок 30">
            <a:extLst>
              <a:ext uri="{FF2B5EF4-FFF2-40B4-BE49-F238E27FC236}">
                <a16:creationId xmlns:a16="http://schemas.microsoft.com/office/drawing/2014/main" id="{9A61AB29-996E-49AC-AE30-140C9EC6BE3D}"/>
              </a:ext>
            </a:extLst>
          </p:cNvPr>
          <p:cNvPicPr>
            <a:picLocks noChangeAspect="1"/>
          </p:cNvPicPr>
          <p:nvPr/>
        </p:nvPicPr>
        <p:blipFill rotWithShape="1">
          <a:blip r:embed="rId7">
            <a:extLst>
              <a:ext uri="{28A0092B-C50C-407E-A947-70E740481C1C}">
                <a14:useLocalDpi xmlns:a14="http://schemas.microsoft.com/office/drawing/2010/main" val="0"/>
              </a:ext>
            </a:extLst>
          </a:blip>
          <a:srcRect l="33206" t="43818" b="9774"/>
          <a:stretch/>
        </p:blipFill>
        <p:spPr>
          <a:xfrm>
            <a:off x="0" y="-19360"/>
            <a:ext cx="4075390" cy="2831536"/>
          </a:xfrm>
          <a:prstGeom prst="rect">
            <a:avLst/>
          </a:prstGeom>
        </p:spPr>
      </p:pic>
      <p:sp>
        <p:nvSpPr>
          <p:cNvPr id="32" name="Прямоугольник 31">
            <a:extLst>
              <a:ext uri="{FF2B5EF4-FFF2-40B4-BE49-F238E27FC236}">
                <a16:creationId xmlns:a16="http://schemas.microsoft.com/office/drawing/2014/main" id="{ECD25D23-78B5-43C4-97C6-62996F50A96B}"/>
              </a:ext>
            </a:extLst>
          </p:cNvPr>
          <p:cNvSpPr/>
          <p:nvPr/>
        </p:nvSpPr>
        <p:spPr>
          <a:xfrm flipV="1">
            <a:off x="7481281" y="1428345"/>
            <a:ext cx="4177319" cy="45719"/>
          </a:xfrm>
          <a:prstGeom prst="rect">
            <a:avLst/>
          </a:prstGeom>
          <a:solidFill>
            <a:srgbClr val="1A873A"/>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2443287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Прямоугольник 20">
            <a:extLst>
              <a:ext uri="{FF2B5EF4-FFF2-40B4-BE49-F238E27FC236}">
                <a16:creationId xmlns:a16="http://schemas.microsoft.com/office/drawing/2014/main" id="{C42B446B-B7DA-46FB-8CE7-61AB686193F5}"/>
              </a:ext>
            </a:extLst>
          </p:cNvPr>
          <p:cNvSpPr/>
          <p:nvPr/>
        </p:nvSpPr>
        <p:spPr>
          <a:xfrm>
            <a:off x="0" y="6520626"/>
            <a:ext cx="8150780" cy="45719"/>
          </a:xfrm>
          <a:prstGeom prst="rect">
            <a:avLst/>
          </a:prstGeom>
          <a:solidFill>
            <a:srgbClr val="1A873A"/>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Прямоугольник 18">
            <a:extLst>
              <a:ext uri="{FF2B5EF4-FFF2-40B4-BE49-F238E27FC236}">
                <a16:creationId xmlns:a16="http://schemas.microsoft.com/office/drawing/2014/main" id="{E6C6CA5C-993F-453A-8C06-8F0D1A7802FC}"/>
              </a:ext>
            </a:extLst>
          </p:cNvPr>
          <p:cNvSpPr/>
          <p:nvPr/>
        </p:nvSpPr>
        <p:spPr>
          <a:xfrm flipH="1" flipV="1">
            <a:off x="0" y="-19360"/>
            <a:ext cx="6007100" cy="830997"/>
          </a:xfrm>
          <a:custGeom>
            <a:avLst/>
            <a:gdLst>
              <a:gd name="connsiteX0" fmla="*/ 0 w 5448301"/>
              <a:gd name="connsiteY0" fmla="*/ 0 h 578138"/>
              <a:gd name="connsiteX1" fmla="*/ 5448301 w 5448301"/>
              <a:gd name="connsiteY1" fmla="*/ 0 h 578138"/>
              <a:gd name="connsiteX2" fmla="*/ 5448301 w 5448301"/>
              <a:gd name="connsiteY2" fmla="*/ 578138 h 578138"/>
              <a:gd name="connsiteX3" fmla="*/ 0 w 5448301"/>
              <a:gd name="connsiteY3" fmla="*/ 578138 h 578138"/>
              <a:gd name="connsiteX4" fmla="*/ 0 w 5448301"/>
              <a:gd name="connsiteY4" fmla="*/ 0 h 578138"/>
              <a:gd name="connsiteX0" fmla="*/ 428625 w 5876926"/>
              <a:gd name="connsiteY0" fmla="*/ 0 h 578138"/>
              <a:gd name="connsiteX1" fmla="*/ 5876926 w 5876926"/>
              <a:gd name="connsiteY1" fmla="*/ 0 h 578138"/>
              <a:gd name="connsiteX2" fmla="*/ 5876926 w 5876926"/>
              <a:gd name="connsiteY2" fmla="*/ 578138 h 578138"/>
              <a:gd name="connsiteX3" fmla="*/ 0 w 5876926"/>
              <a:gd name="connsiteY3" fmla="*/ 578138 h 578138"/>
              <a:gd name="connsiteX4" fmla="*/ 428625 w 5876926"/>
              <a:gd name="connsiteY4" fmla="*/ 0 h 57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6926" h="578138">
                <a:moveTo>
                  <a:pt x="428625" y="0"/>
                </a:moveTo>
                <a:lnTo>
                  <a:pt x="5876926" y="0"/>
                </a:lnTo>
                <a:lnTo>
                  <a:pt x="5876926" y="578138"/>
                </a:lnTo>
                <a:lnTo>
                  <a:pt x="0" y="578138"/>
                </a:lnTo>
                <a:lnTo>
                  <a:pt x="428625" y="0"/>
                </a:lnTo>
                <a:close/>
              </a:path>
            </a:pathLst>
          </a:cu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 name="Прямоугольник 18">
            <a:extLst>
              <a:ext uri="{FF2B5EF4-FFF2-40B4-BE49-F238E27FC236}">
                <a16:creationId xmlns:a16="http://schemas.microsoft.com/office/drawing/2014/main" id="{4EFA3E69-23D3-413D-8BD0-BE1CC2D27876}"/>
              </a:ext>
            </a:extLst>
          </p:cNvPr>
          <p:cNvSpPr/>
          <p:nvPr/>
        </p:nvSpPr>
        <p:spPr>
          <a:xfrm>
            <a:off x="7835900" y="6295268"/>
            <a:ext cx="4356100" cy="578138"/>
          </a:xfrm>
          <a:custGeom>
            <a:avLst/>
            <a:gdLst>
              <a:gd name="connsiteX0" fmla="*/ 0 w 5448301"/>
              <a:gd name="connsiteY0" fmla="*/ 0 h 578138"/>
              <a:gd name="connsiteX1" fmla="*/ 5448301 w 5448301"/>
              <a:gd name="connsiteY1" fmla="*/ 0 h 578138"/>
              <a:gd name="connsiteX2" fmla="*/ 5448301 w 5448301"/>
              <a:gd name="connsiteY2" fmla="*/ 578138 h 578138"/>
              <a:gd name="connsiteX3" fmla="*/ 0 w 5448301"/>
              <a:gd name="connsiteY3" fmla="*/ 578138 h 578138"/>
              <a:gd name="connsiteX4" fmla="*/ 0 w 5448301"/>
              <a:gd name="connsiteY4" fmla="*/ 0 h 578138"/>
              <a:gd name="connsiteX0" fmla="*/ 428625 w 5876926"/>
              <a:gd name="connsiteY0" fmla="*/ 0 h 578138"/>
              <a:gd name="connsiteX1" fmla="*/ 5876926 w 5876926"/>
              <a:gd name="connsiteY1" fmla="*/ 0 h 578138"/>
              <a:gd name="connsiteX2" fmla="*/ 5876926 w 5876926"/>
              <a:gd name="connsiteY2" fmla="*/ 578138 h 578138"/>
              <a:gd name="connsiteX3" fmla="*/ 0 w 5876926"/>
              <a:gd name="connsiteY3" fmla="*/ 578138 h 578138"/>
              <a:gd name="connsiteX4" fmla="*/ 428625 w 5876926"/>
              <a:gd name="connsiteY4" fmla="*/ 0 h 57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6926" h="578138">
                <a:moveTo>
                  <a:pt x="428625" y="0"/>
                </a:moveTo>
                <a:lnTo>
                  <a:pt x="5876926" y="0"/>
                </a:lnTo>
                <a:lnTo>
                  <a:pt x="5876926" y="578138"/>
                </a:lnTo>
                <a:lnTo>
                  <a:pt x="0" y="578138"/>
                </a:lnTo>
                <a:lnTo>
                  <a:pt x="428625" y="0"/>
                </a:lnTo>
                <a:close/>
              </a:path>
            </a:pathLst>
          </a:cu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Прямоугольник 21">
            <a:extLst>
              <a:ext uri="{FF2B5EF4-FFF2-40B4-BE49-F238E27FC236}">
                <a16:creationId xmlns:a16="http://schemas.microsoft.com/office/drawing/2014/main" id="{F6991F1C-B6FA-4270-A34F-A7FDE70129CE}"/>
              </a:ext>
            </a:extLst>
          </p:cNvPr>
          <p:cNvSpPr/>
          <p:nvPr/>
        </p:nvSpPr>
        <p:spPr>
          <a:xfrm>
            <a:off x="664218" y="1190596"/>
            <a:ext cx="6518478" cy="646331"/>
          </a:xfrm>
          <a:prstGeom prst="rect">
            <a:avLst/>
          </a:prstGeom>
          <a:noFill/>
          <a:effectLst>
            <a:outerShdw blurRad="50800" dist="38100" dir="2700000" algn="tl" rotWithShape="0">
              <a:prstClr val="black">
                <a:alpha val="40000"/>
              </a:prstClr>
            </a:outerShdw>
          </a:effectLst>
        </p:spPr>
        <p:txBody>
          <a:bodyPr wrap="square" lIns="91440" tIns="45720" rIns="91440" bIns="45720">
            <a:spAutoFit/>
          </a:bodyPr>
          <a:lstStyle/>
          <a:p>
            <a:r>
              <a:rPr lang="ru-RU" sz="3600" b="1" dirty="0">
                <a:ln w="0"/>
                <a:latin typeface="Century Gothic" panose="020B0502020202020204" pitchFamily="34" charset="0"/>
              </a:rPr>
              <a:t>СКВАЖЕН</a:t>
            </a:r>
            <a:r>
              <a:rPr lang="ru-RU" sz="3600" b="1" cap="none" spc="0" dirty="0">
                <a:ln w="0"/>
                <a:latin typeface="Century Gothic" panose="020B0502020202020204" pitchFamily="34" charset="0"/>
              </a:rPr>
              <a:t>НЫЕ НАСОСЫ</a:t>
            </a:r>
            <a:endParaRPr lang="ru-RU" sz="3600" cap="none" spc="0" dirty="0">
              <a:ln w="0"/>
              <a:latin typeface="Century Gothic" panose="020B0502020202020204" pitchFamily="34" charset="0"/>
            </a:endParaRPr>
          </a:p>
        </p:txBody>
      </p:sp>
      <p:sp>
        <p:nvSpPr>
          <p:cNvPr id="17" name="TextBox 16">
            <a:extLst>
              <a:ext uri="{FF2B5EF4-FFF2-40B4-BE49-F238E27FC236}">
                <a16:creationId xmlns:a16="http://schemas.microsoft.com/office/drawing/2014/main" id="{D54C777C-AF27-46B7-89DE-7C9637D3E2A4}"/>
              </a:ext>
            </a:extLst>
          </p:cNvPr>
          <p:cNvSpPr txBox="1"/>
          <p:nvPr/>
        </p:nvSpPr>
        <p:spPr>
          <a:xfrm>
            <a:off x="5302414" y="4930619"/>
            <a:ext cx="6356186" cy="1477328"/>
          </a:xfrm>
          <a:prstGeom prst="rect">
            <a:avLst/>
          </a:prstGeom>
          <a:noFill/>
        </p:spPr>
        <p:txBody>
          <a:bodyPr wrap="square">
            <a:spAutoFit/>
          </a:bodyPr>
          <a:lstStyle/>
          <a:p>
            <a:pPr algn="just"/>
            <a:r>
              <a:rPr lang="ru-RU" dirty="0">
                <a:solidFill>
                  <a:schemeClr val="bg1"/>
                </a:solidFill>
                <a:latin typeface="Century Gothic" panose="020B0502020202020204" pitchFamily="34" charset="0"/>
              </a:rPr>
              <a:t>     П</a:t>
            </a:r>
            <a:r>
              <a:rPr lang="ru-RU" b="0" i="0" dirty="0">
                <a:solidFill>
                  <a:schemeClr val="bg1"/>
                </a:solidFill>
                <a:effectLst/>
                <a:latin typeface="Century Gothic" panose="020B0502020202020204" pitchFamily="34" charset="0"/>
              </a:rPr>
              <a:t>редназначен для перекачивания загрязненных жидкостей разной концентрации. Оборудование выступает полноценной частью дренажной системы – используется для откачки грязной воды из подвалов, котлованов и пр. </a:t>
            </a:r>
            <a:endParaRPr lang="ru-RU" dirty="0">
              <a:solidFill>
                <a:schemeClr val="bg1"/>
              </a:solidFill>
              <a:latin typeface="Century Gothic" panose="020B0502020202020204" pitchFamily="34" charset="0"/>
            </a:endParaRPr>
          </a:p>
        </p:txBody>
      </p:sp>
      <p:sp>
        <p:nvSpPr>
          <p:cNvPr id="25" name="Прямоугольник 24">
            <a:extLst>
              <a:ext uri="{FF2B5EF4-FFF2-40B4-BE49-F238E27FC236}">
                <a16:creationId xmlns:a16="http://schemas.microsoft.com/office/drawing/2014/main" id="{56EF817E-00E1-4709-8DBB-B83710570619}"/>
              </a:ext>
            </a:extLst>
          </p:cNvPr>
          <p:cNvSpPr/>
          <p:nvPr/>
        </p:nvSpPr>
        <p:spPr>
          <a:xfrm>
            <a:off x="244770" y="4643905"/>
            <a:ext cx="4998756" cy="1569660"/>
          </a:xfrm>
          <a:prstGeom prst="rect">
            <a:avLst/>
          </a:prstGeom>
          <a:noFill/>
          <a:effectLst>
            <a:outerShdw blurRad="114300" dist="76200" dir="17580000" algn="t" rotWithShape="0">
              <a:prstClr val="black">
                <a:alpha val="37000"/>
              </a:prstClr>
            </a:outerShdw>
          </a:effectLst>
        </p:spPr>
        <p:txBody>
          <a:bodyPr wrap="square" lIns="91440" tIns="45720" rIns="91440" bIns="45720">
            <a:spAutoFit/>
          </a:bodyPr>
          <a:lstStyle/>
          <a:p>
            <a:pPr algn="ctr"/>
            <a:r>
              <a:rPr lang="ru-RU" sz="2000" cap="none" spc="0" dirty="0">
                <a:ln w="0"/>
                <a:effectLst>
                  <a:outerShdw blurRad="38100" dist="38100" dir="2700000" algn="tl">
                    <a:srgbClr val="000000">
                      <a:alpha val="43137"/>
                    </a:srgbClr>
                  </a:outerShdw>
                </a:effectLst>
                <a:latin typeface="Century Gothic" panose="020B0502020202020204" pitchFamily="34" charset="0"/>
              </a:rPr>
              <a:t>В нашем ассортименте доступны к заказу такие бренды, как</a:t>
            </a:r>
          </a:p>
          <a:p>
            <a:pPr algn="ctr"/>
            <a:r>
              <a:rPr lang="en-US" sz="2800" cap="none" spc="0" dirty="0">
                <a:ln w="0"/>
                <a:effectLst>
                  <a:outerShdw blurRad="38100" dist="38100" dir="2700000" algn="tl">
                    <a:srgbClr val="000000">
                      <a:alpha val="43137"/>
                    </a:srgbClr>
                  </a:outerShdw>
                </a:effectLst>
                <a:latin typeface="Century Gothic" panose="020B0502020202020204" pitchFamily="34" charset="0"/>
              </a:rPr>
              <a:t>GRANDFAR</a:t>
            </a:r>
            <a:r>
              <a:rPr lang="ru-RU" sz="2800" cap="none" spc="0" dirty="0">
                <a:ln w="0"/>
                <a:effectLst>
                  <a:outerShdw blurRad="38100" dist="38100" dir="2700000" algn="tl">
                    <a:srgbClr val="000000">
                      <a:alpha val="43137"/>
                    </a:srgbClr>
                  </a:outerShdw>
                </a:effectLst>
                <a:latin typeface="Century Gothic" panose="020B0502020202020204" pitchFamily="34" charset="0"/>
              </a:rPr>
              <a:t>, </a:t>
            </a:r>
            <a:r>
              <a:rPr lang="en-US" sz="2800" cap="none" spc="0" dirty="0">
                <a:ln w="0"/>
                <a:effectLst>
                  <a:outerShdw blurRad="38100" dist="38100" dir="2700000" algn="tl">
                    <a:srgbClr val="000000">
                      <a:alpha val="43137"/>
                    </a:srgbClr>
                  </a:outerShdw>
                </a:effectLst>
                <a:latin typeface="Century Gothic" panose="020B0502020202020204" pitchFamily="34" charset="0"/>
              </a:rPr>
              <a:t>OLSA</a:t>
            </a:r>
            <a:r>
              <a:rPr lang="en-US" sz="2800" dirty="0">
                <a:effectLst>
                  <a:outerShdw blurRad="38100" dist="38100" dir="2700000" algn="tl">
                    <a:srgbClr val="000000">
                      <a:alpha val="43137"/>
                    </a:srgbClr>
                  </a:outerShdw>
                </a:effectLst>
                <a:latin typeface="Century Gothic" panose="020B0502020202020204" pitchFamily="34" charset="0"/>
              </a:rPr>
              <a:t>, VODOTOK, COMFORT</a:t>
            </a:r>
            <a:endParaRPr lang="ru-RU" sz="2800" cap="none" spc="0" dirty="0">
              <a:ln w="0"/>
              <a:effectLst>
                <a:outerShdw blurRad="38100" dist="38100" dir="2700000" algn="tl">
                  <a:srgbClr val="000000">
                    <a:alpha val="43137"/>
                  </a:srgbClr>
                </a:outerShdw>
              </a:effectLst>
              <a:latin typeface="Century Gothic" panose="020B0502020202020204" pitchFamily="34" charset="0"/>
            </a:endParaRPr>
          </a:p>
        </p:txBody>
      </p:sp>
      <p:sp>
        <p:nvSpPr>
          <p:cNvPr id="15" name="Прямоугольник 14">
            <a:extLst>
              <a:ext uri="{FF2B5EF4-FFF2-40B4-BE49-F238E27FC236}">
                <a16:creationId xmlns:a16="http://schemas.microsoft.com/office/drawing/2014/main" id="{D607EB05-ABDD-47C0-9C98-FCE31FC15404}"/>
              </a:ext>
            </a:extLst>
          </p:cNvPr>
          <p:cNvSpPr/>
          <p:nvPr/>
        </p:nvSpPr>
        <p:spPr>
          <a:xfrm>
            <a:off x="664218" y="1915411"/>
            <a:ext cx="8721082" cy="1815882"/>
          </a:xfrm>
          <a:prstGeom prst="rect">
            <a:avLst/>
          </a:prstGeom>
          <a:noFill/>
        </p:spPr>
        <p:txBody>
          <a:bodyPr wrap="square" lIns="91440" tIns="45720" rIns="91440" bIns="45720">
            <a:spAutoFit/>
          </a:bodyPr>
          <a:lstStyle/>
          <a:p>
            <a:pPr algn="just"/>
            <a:r>
              <a:rPr lang="ru-RU" sz="1600" b="0" i="0" dirty="0">
                <a:solidFill>
                  <a:srgbClr val="2A2B2D"/>
                </a:solidFill>
                <a:effectLst/>
                <a:latin typeface="Century Gothic" panose="020B0502020202020204" pitchFamily="34" charset="0"/>
              </a:rPr>
              <a:t>    Скважинные насосы адаптированы к сложным условиям работы. Ведь откачка воды под высоким давлением со значительной глубины и непрерывная работа в полном или частичном погружении требуют особой прочности от агрегата.</a:t>
            </a:r>
          </a:p>
          <a:p>
            <a:pPr algn="just"/>
            <a:r>
              <a:rPr lang="ru-RU" sz="1600" b="0" i="0" dirty="0">
                <a:solidFill>
                  <a:srgbClr val="2A2B2D"/>
                </a:solidFill>
                <a:effectLst/>
                <a:latin typeface="Century Gothic" panose="020B0502020202020204" pitchFamily="34" charset="0"/>
              </a:rPr>
              <a:t>    Корпус погружного насоса, находится в постоянном контакте с водой. Трудно найти условия, более благоприятные для коррозии. Поэтому корпус устройства должен быть изготовлен из прочных материалов, таких как качественная нержавеющая сталь или чугун.</a:t>
            </a:r>
          </a:p>
        </p:txBody>
      </p:sp>
      <p:pic>
        <p:nvPicPr>
          <p:cNvPr id="28" name="Рисунок 27">
            <a:extLst>
              <a:ext uri="{FF2B5EF4-FFF2-40B4-BE49-F238E27FC236}">
                <a16:creationId xmlns:a16="http://schemas.microsoft.com/office/drawing/2014/main" id="{104F7506-9786-4256-8179-BA384742B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9703" y="160113"/>
            <a:ext cx="2701764" cy="493607"/>
          </a:xfrm>
          <a:prstGeom prst="rect">
            <a:avLst/>
          </a:prstGeom>
        </p:spPr>
      </p:pic>
      <p:pic>
        <p:nvPicPr>
          <p:cNvPr id="3" name="Рисунок 2">
            <a:extLst>
              <a:ext uri="{FF2B5EF4-FFF2-40B4-BE49-F238E27FC236}">
                <a16:creationId xmlns:a16="http://schemas.microsoft.com/office/drawing/2014/main" id="{97105736-EFF8-4580-859F-8986963C0A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7443" y="1396113"/>
            <a:ext cx="2304978" cy="4991356"/>
          </a:xfrm>
          <a:prstGeom prst="rect">
            <a:avLst/>
          </a:prstGeom>
        </p:spPr>
      </p:pic>
      <p:pic>
        <p:nvPicPr>
          <p:cNvPr id="5" name="Рисунок 4">
            <a:extLst>
              <a:ext uri="{FF2B5EF4-FFF2-40B4-BE49-F238E27FC236}">
                <a16:creationId xmlns:a16="http://schemas.microsoft.com/office/drawing/2014/main" id="{5C5E8E98-63F5-40C6-AC3B-0EFE7010A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705783" y="3363259"/>
            <a:ext cx="792752" cy="3203086"/>
          </a:xfrm>
          <a:prstGeom prst="rect">
            <a:avLst/>
          </a:prstGeom>
        </p:spPr>
      </p:pic>
      <p:pic>
        <p:nvPicPr>
          <p:cNvPr id="8" name="Рисунок 7">
            <a:extLst>
              <a:ext uri="{FF2B5EF4-FFF2-40B4-BE49-F238E27FC236}">
                <a16:creationId xmlns:a16="http://schemas.microsoft.com/office/drawing/2014/main" id="{0B0B1252-F364-4F38-8D48-9C9DF8AC90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6767" y="2360367"/>
            <a:ext cx="1383581" cy="3822222"/>
          </a:xfrm>
          <a:prstGeom prst="rect">
            <a:avLst/>
          </a:prstGeom>
        </p:spPr>
      </p:pic>
      <p:pic>
        <p:nvPicPr>
          <p:cNvPr id="11" name="Рисунок 10">
            <a:extLst>
              <a:ext uri="{FF2B5EF4-FFF2-40B4-BE49-F238E27FC236}">
                <a16:creationId xmlns:a16="http://schemas.microsoft.com/office/drawing/2014/main" id="{2AE85B5F-F844-4192-BB58-0CD912AEDB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3155" y="3809777"/>
            <a:ext cx="2337986" cy="1421235"/>
          </a:xfrm>
          <a:prstGeom prst="rect">
            <a:avLst/>
          </a:prstGeom>
        </p:spPr>
      </p:pic>
      <p:pic>
        <p:nvPicPr>
          <p:cNvPr id="18" name="Рисунок 17">
            <a:extLst>
              <a:ext uri="{FF2B5EF4-FFF2-40B4-BE49-F238E27FC236}">
                <a16:creationId xmlns:a16="http://schemas.microsoft.com/office/drawing/2014/main" id="{0E96C995-C0BA-4B6F-AADE-84E1EC2B10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0732" y="3966339"/>
            <a:ext cx="2320132" cy="2320132"/>
          </a:xfrm>
          <a:prstGeom prst="rect">
            <a:avLst/>
          </a:prstGeom>
        </p:spPr>
      </p:pic>
      <p:pic>
        <p:nvPicPr>
          <p:cNvPr id="24" name="Рисунок 23">
            <a:extLst>
              <a:ext uri="{FF2B5EF4-FFF2-40B4-BE49-F238E27FC236}">
                <a16:creationId xmlns:a16="http://schemas.microsoft.com/office/drawing/2014/main" id="{8281A920-3B85-4AD5-AF8C-A8AE529A1163}"/>
              </a:ext>
            </a:extLst>
          </p:cNvPr>
          <p:cNvPicPr>
            <a:picLocks noChangeAspect="1"/>
          </p:cNvPicPr>
          <p:nvPr/>
        </p:nvPicPr>
        <p:blipFill rotWithShape="1">
          <a:blip r:embed="rId8">
            <a:extLst>
              <a:ext uri="{28A0092B-C50C-407E-A947-70E740481C1C}">
                <a14:useLocalDpi xmlns:a14="http://schemas.microsoft.com/office/drawing/2010/main" val="0"/>
              </a:ext>
            </a:extLst>
          </a:blip>
          <a:srcRect l="41134" t="13433" r="44136" b="46880"/>
          <a:stretch/>
        </p:blipFill>
        <p:spPr>
          <a:xfrm>
            <a:off x="9386497" y="-250058"/>
            <a:ext cx="1804119" cy="2730499"/>
          </a:xfrm>
          <a:prstGeom prst="rect">
            <a:avLst/>
          </a:prstGeom>
        </p:spPr>
      </p:pic>
      <p:pic>
        <p:nvPicPr>
          <p:cNvPr id="26" name="Рисунок 25">
            <a:extLst>
              <a:ext uri="{FF2B5EF4-FFF2-40B4-BE49-F238E27FC236}">
                <a16:creationId xmlns:a16="http://schemas.microsoft.com/office/drawing/2014/main" id="{2E757D72-EA77-4C2B-A54E-6099ECF8076C}"/>
              </a:ext>
            </a:extLst>
          </p:cNvPr>
          <p:cNvPicPr>
            <a:picLocks noChangeAspect="1"/>
          </p:cNvPicPr>
          <p:nvPr/>
        </p:nvPicPr>
        <p:blipFill rotWithShape="1">
          <a:blip r:embed="rId9">
            <a:extLst>
              <a:ext uri="{28A0092B-C50C-407E-A947-70E740481C1C}">
                <a14:useLocalDpi xmlns:a14="http://schemas.microsoft.com/office/drawing/2010/main" val="0"/>
              </a:ext>
            </a:extLst>
          </a:blip>
          <a:srcRect l="33206" t="43818" b="9774"/>
          <a:stretch/>
        </p:blipFill>
        <p:spPr>
          <a:xfrm>
            <a:off x="0" y="-19360"/>
            <a:ext cx="4075390" cy="2831536"/>
          </a:xfrm>
          <a:prstGeom prst="rect">
            <a:avLst/>
          </a:prstGeom>
        </p:spPr>
      </p:pic>
      <p:sp>
        <p:nvSpPr>
          <p:cNvPr id="27" name="Прямоугольник 26">
            <a:extLst>
              <a:ext uri="{FF2B5EF4-FFF2-40B4-BE49-F238E27FC236}">
                <a16:creationId xmlns:a16="http://schemas.microsoft.com/office/drawing/2014/main" id="{7EC986A5-4A72-4E17-9458-F58B1CFE300D}"/>
              </a:ext>
            </a:extLst>
          </p:cNvPr>
          <p:cNvSpPr/>
          <p:nvPr/>
        </p:nvSpPr>
        <p:spPr>
          <a:xfrm>
            <a:off x="6381157" y="1496781"/>
            <a:ext cx="2931514" cy="79514"/>
          </a:xfrm>
          <a:prstGeom prst="rect">
            <a:avLst/>
          </a:prstGeom>
          <a:solidFill>
            <a:srgbClr val="1A873A"/>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2840347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51E053B4-45F4-4C2F-B2FA-5736527A4C2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0000"/>
                    </a14:imgEffect>
                    <a14:imgEffect>
                      <a14:colorTemperature colorTemp="11200"/>
                    </a14:imgEffect>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1999" cy="6862666"/>
          </a:xfrm>
          <a:prstGeom prst="rect">
            <a:avLst/>
          </a:prstGeom>
          <a:effectLst>
            <a:outerShdw blurRad="50800" dist="50800" dir="5400000" algn="ctr" rotWithShape="0">
              <a:srgbClr val="000000">
                <a:alpha val="0"/>
              </a:srgbClr>
            </a:outerShdw>
          </a:effectLst>
        </p:spPr>
      </p:pic>
      <p:sp>
        <p:nvSpPr>
          <p:cNvPr id="35" name="Прямоугольник 34">
            <a:extLst>
              <a:ext uri="{FF2B5EF4-FFF2-40B4-BE49-F238E27FC236}">
                <a16:creationId xmlns:a16="http://schemas.microsoft.com/office/drawing/2014/main" id="{103329B2-A4D8-458E-A486-087BC42A2B23}"/>
              </a:ext>
            </a:extLst>
          </p:cNvPr>
          <p:cNvSpPr/>
          <p:nvPr/>
        </p:nvSpPr>
        <p:spPr>
          <a:xfrm rot="5400000">
            <a:off x="2839257" y="2402588"/>
            <a:ext cx="1527367" cy="7205883"/>
          </a:xfrm>
          <a:prstGeom prst="rect">
            <a:avLst/>
          </a:prstGeom>
          <a:gradFill flip="none" rotWithShape="1">
            <a:gsLst>
              <a:gs pos="0">
                <a:schemeClr val="accent5">
                  <a:lumMod val="5000"/>
                  <a:lumOff val="95000"/>
                  <a:alpha val="0"/>
                </a:schemeClr>
              </a:gs>
              <a:gs pos="74000">
                <a:srgbClr val="FFFFFF">
                  <a:alpha val="76000"/>
                </a:srgbClr>
              </a:gs>
              <a:gs pos="83000">
                <a:srgbClr val="FFFFFF">
                  <a:alpha val="72000"/>
                </a:srgbClr>
              </a:gs>
              <a:gs pos="100000">
                <a:srgbClr val="FFFFFF">
                  <a:alpha val="76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6EC1317A-7365-4717-A4A1-A86378071578}"/>
              </a:ext>
            </a:extLst>
          </p:cNvPr>
          <p:cNvSpPr/>
          <p:nvPr/>
        </p:nvSpPr>
        <p:spPr>
          <a:xfrm>
            <a:off x="3095858" y="-6350"/>
            <a:ext cx="6712975" cy="551781"/>
          </a:xfrm>
          <a:custGeom>
            <a:avLst/>
            <a:gdLst>
              <a:gd name="connsiteX0" fmla="*/ 0 w 5874775"/>
              <a:gd name="connsiteY0" fmla="*/ 0 h 545431"/>
              <a:gd name="connsiteX1" fmla="*/ 5874775 w 5874775"/>
              <a:gd name="connsiteY1" fmla="*/ 0 h 545431"/>
              <a:gd name="connsiteX2" fmla="*/ 5874775 w 5874775"/>
              <a:gd name="connsiteY2" fmla="*/ 545431 h 545431"/>
              <a:gd name="connsiteX3" fmla="*/ 0 w 5874775"/>
              <a:gd name="connsiteY3" fmla="*/ 545431 h 545431"/>
              <a:gd name="connsiteX4" fmla="*/ 0 w 5874775"/>
              <a:gd name="connsiteY4" fmla="*/ 0 h 545431"/>
              <a:gd name="connsiteX0" fmla="*/ 0 w 6154175"/>
              <a:gd name="connsiteY0" fmla="*/ 6350 h 545431"/>
              <a:gd name="connsiteX1" fmla="*/ 6154175 w 6154175"/>
              <a:gd name="connsiteY1" fmla="*/ 0 h 545431"/>
              <a:gd name="connsiteX2" fmla="*/ 6154175 w 6154175"/>
              <a:gd name="connsiteY2" fmla="*/ 545431 h 545431"/>
              <a:gd name="connsiteX3" fmla="*/ 279400 w 6154175"/>
              <a:gd name="connsiteY3" fmla="*/ 545431 h 545431"/>
              <a:gd name="connsiteX4" fmla="*/ 0 w 6154175"/>
              <a:gd name="connsiteY4" fmla="*/ 6350 h 545431"/>
              <a:gd name="connsiteX0" fmla="*/ 0 w 6712975"/>
              <a:gd name="connsiteY0" fmla="*/ 12700 h 551781"/>
              <a:gd name="connsiteX1" fmla="*/ 6712975 w 6712975"/>
              <a:gd name="connsiteY1" fmla="*/ 0 h 551781"/>
              <a:gd name="connsiteX2" fmla="*/ 6154175 w 6712975"/>
              <a:gd name="connsiteY2" fmla="*/ 551781 h 551781"/>
              <a:gd name="connsiteX3" fmla="*/ 279400 w 6712975"/>
              <a:gd name="connsiteY3" fmla="*/ 551781 h 551781"/>
              <a:gd name="connsiteX4" fmla="*/ 0 w 6712975"/>
              <a:gd name="connsiteY4" fmla="*/ 12700 h 551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2975" h="551781">
                <a:moveTo>
                  <a:pt x="0" y="12700"/>
                </a:moveTo>
                <a:lnTo>
                  <a:pt x="6712975" y="0"/>
                </a:lnTo>
                <a:lnTo>
                  <a:pt x="6154175" y="551781"/>
                </a:lnTo>
                <a:lnTo>
                  <a:pt x="279400" y="551781"/>
                </a:lnTo>
                <a:lnTo>
                  <a:pt x="0" y="12700"/>
                </a:lnTo>
                <a:close/>
              </a:path>
            </a:pathLst>
          </a:cu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a:extLst>
              <a:ext uri="{FF2B5EF4-FFF2-40B4-BE49-F238E27FC236}">
                <a16:creationId xmlns:a16="http://schemas.microsoft.com/office/drawing/2014/main" id="{37C3946C-7A2D-4670-B1E6-F0AD1E5A8A30}"/>
              </a:ext>
            </a:extLst>
          </p:cNvPr>
          <p:cNvPicPr>
            <a:picLocks noChangeAspect="1"/>
          </p:cNvPicPr>
          <p:nvPr/>
        </p:nvPicPr>
        <p:blipFill rotWithShape="1">
          <a:blip r:embed="rId4">
            <a:extLst>
              <a:ext uri="{28A0092B-C50C-407E-A947-70E740481C1C}">
                <a14:useLocalDpi xmlns:a14="http://schemas.microsoft.com/office/drawing/2010/main" val="0"/>
              </a:ext>
            </a:extLst>
          </a:blip>
          <a:srcRect l="1689" t="9848" r="1205" b="9875"/>
          <a:stretch/>
        </p:blipFill>
        <p:spPr>
          <a:xfrm>
            <a:off x="5112543" y="90488"/>
            <a:ext cx="2412207" cy="364331"/>
          </a:xfrm>
          <a:prstGeom prst="rect">
            <a:avLst/>
          </a:prstGeom>
        </p:spPr>
      </p:pic>
      <p:sp>
        <p:nvSpPr>
          <p:cNvPr id="15" name="Шестиугольник 14">
            <a:extLst>
              <a:ext uri="{FF2B5EF4-FFF2-40B4-BE49-F238E27FC236}">
                <a16:creationId xmlns:a16="http://schemas.microsoft.com/office/drawing/2014/main" id="{7993D35A-3E67-41D6-869B-9A0CCB03FAB5}"/>
              </a:ext>
            </a:extLst>
          </p:cNvPr>
          <p:cNvSpPr/>
          <p:nvPr/>
        </p:nvSpPr>
        <p:spPr>
          <a:xfrm rot="5400000">
            <a:off x="421328" y="1468210"/>
            <a:ext cx="1917290" cy="1730662"/>
          </a:xfrm>
          <a:prstGeom prst="hexagon">
            <a:avLst/>
          </a:pr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Шестиугольник 15">
            <a:extLst>
              <a:ext uri="{FF2B5EF4-FFF2-40B4-BE49-F238E27FC236}">
                <a16:creationId xmlns:a16="http://schemas.microsoft.com/office/drawing/2014/main" id="{5AAADD75-2BB6-4F5E-87AC-AB2EA49CCCB4}"/>
              </a:ext>
            </a:extLst>
          </p:cNvPr>
          <p:cNvSpPr/>
          <p:nvPr/>
        </p:nvSpPr>
        <p:spPr>
          <a:xfrm rot="5400000">
            <a:off x="5730723" y="4836781"/>
            <a:ext cx="1917290" cy="1730662"/>
          </a:xfrm>
          <a:prstGeom prst="hexagon">
            <a:avLst/>
          </a:pr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Шестиугольник 16">
            <a:extLst>
              <a:ext uri="{FF2B5EF4-FFF2-40B4-BE49-F238E27FC236}">
                <a16:creationId xmlns:a16="http://schemas.microsoft.com/office/drawing/2014/main" id="{AF0937CE-1089-43A0-885D-7CCC5C2E6341}"/>
              </a:ext>
            </a:extLst>
          </p:cNvPr>
          <p:cNvSpPr/>
          <p:nvPr/>
        </p:nvSpPr>
        <p:spPr>
          <a:xfrm rot="5400000">
            <a:off x="7951679" y="4864537"/>
            <a:ext cx="1917290" cy="1730662"/>
          </a:xfrm>
          <a:prstGeom prst="hexagon">
            <a:avLst/>
          </a:pr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Шестиугольник 17">
            <a:extLst>
              <a:ext uri="{FF2B5EF4-FFF2-40B4-BE49-F238E27FC236}">
                <a16:creationId xmlns:a16="http://schemas.microsoft.com/office/drawing/2014/main" id="{DA77BF24-EB13-4DFF-9136-AB41EEDB2834}"/>
              </a:ext>
            </a:extLst>
          </p:cNvPr>
          <p:cNvSpPr/>
          <p:nvPr/>
        </p:nvSpPr>
        <p:spPr>
          <a:xfrm rot="5400000">
            <a:off x="10103089" y="4864537"/>
            <a:ext cx="1917290" cy="1730662"/>
          </a:xfrm>
          <a:prstGeom prst="hexagon">
            <a:avLst/>
          </a:pr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a:extLst>
              <a:ext uri="{FF2B5EF4-FFF2-40B4-BE49-F238E27FC236}">
                <a16:creationId xmlns:a16="http://schemas.microsoft.com/office/drawing/2014/main" id="{767FBDD4-3C38-4BDF-8053-AAE2ABD6E6C6}"/>
              </a:ext>
            </a:extLst>
          </p:cNvPr>
          <p:cNvSpPr/>
          <p:nvPr/>
        </p:nvSpPr>
        <p:spPr>
          <a:xfrm>
            <a:off x="2446604" y="1506222"/>
            <a:ext cx="5598389" cy="2400657"/>
          </a:xfrm>
          <a:prstGeom prst="rect">
            <a:avLst/>
          </a:prstGeom>
          <a:noFill/>
          <a:effectLst>
            <a:outerShdw blurRad="114300" dist="76200" dir="17580000" algn="t" rotWithShape="0">
              <a:prstClr val="black">
                <a:alpha val="37000"/>
              </a:prstClr>
            </a:outerShdw>
          </a:effectLst>
        </p:spPr>
        <p:txBody>
          <a:bodyPr wrap="square" lIns="91440" tIns="45720" rIns="91440" bIns="45720">
            <a:spAutoFit/>
          </a:bodyPr>
          <a:lstStyle/>
          <a:p>
            <a:r>
              <a:rPr lang="ru-RU" sz="5000" cap="none" spc="0" dirty="0">
                <a:ln w="0"/>
                <a:effectLst>
                  <a:outerShdw blurRad="38100" dist="38100" dir="2700000" algn="tl">
                    <a:srgbClr val="000000">
                      <a:alpha val="43137"/>
                    </a:srgbClr>
                  </a:outerShdw>
                </a:effectLst>
                <a:latin typeface="Century Gothic" panose="020B0502020202020204" pitchFamily="34" charset="0"/>
              </a:rPr>
              <a:t>КАЧЕСТВО </a:t>
            </a:r>
          </a:p>
          <a:p>
            <a:r>
              <a:rPr lang="ru-RU" sz="5000" cap="none" spc="0" dirty="0">
                <a:ln w="0"/>
                <a:effectLst>
                  <a:outerShdw blurRad="38100" dist="38100" dir="2700000" algn="tl">
                    <a:srgbClr val="000000">
                      <a:alpha val="43137"/>
                    </a:srgbClr>
                  </a:outerShdw>
                </a:effectLst>
                <a:latin typeface="Century Gothic" panose="020B0502020202020204" pitchFamily="34" charset="0"/>
              </a:rPr>
              <a:t>ПРЕВОСХОДИТ </a:t>
            </a:r>
          </a:p>
          <a:p>
            <a:r>
              <a:rPr lang="ru-RU" sz="5000" cap="none" spc="0" dirty="0">
                <a:ln w="0"/>
                <a:effectLst>
                  <a:outerShdw blurRad="38100" dist="38100" dir="2700000" algn="tl">
                    <a:srgbClr val="000000">
                      <a:alpha val="43137"/>
                    </a:srgbClr>
                  </a:outerShdw>
                </a:effectLst>
                <a:latin typeface="Century Gothic" panose="020B0502020202020204" pitchFamily="34" charset="0"/>
              </a:rPr>
              <a:t>ЦЕНУ</a:t>
            </a:r>
          </a:p>
        </p:txBody>
      </p:sp>
      <p:pic>
        <p:nvPicPr>
          <p:cNvPr id="23" name="Рисунок 22">
            <a:extLst>
              <a:ext uri="{FF2B5EF4-FFF2-40B4-BE49-F238E27FC236}">
                <a16:creationId xmlns:a16="http://schemas.microsoft.com/office/drawing/2014/main" id="{3C4C74FA-C15A-47FC-B74C-71DC9CEAC8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853" y="4972571"/>
            <a:ext cx="1033030" cy="723121"/>
          </a:xfrm>
          <a:prstGeom prst="rect">
            <a:avLst/>
          </a:prstGeom>
        </p:spPr>
      </p:pic>
      <p:sp>
        <p:nvSpPr>
          <p:cNvPr id="24" name="Прямоугольник 23">
            <a:extLst>
              <a:ext uri="{FF2B5EF4-FFF2-40B4-BE49-F238E27FC236}">
                <a16:creationId xmlns:a16="http://schemas.microsoft.com/office/drawing/2014/main" id="{72B89B61-29DC-4D5F-8353-BB942E4150D4}"/>
              </a:ext>
            </a:extLst>
          </p:cNvPr>
          <p:cNvSpPr/>
          <p:nvPr/>
        </p:nvSpPr>
        <p:spPr>
          <a:xfrm>
            <a:off x="5826342" y="5719735"/>
            <a:ext cx="1728358" cy="523220"/>
          </a:xfrm>
          <a:prstGeom prst="rect">
            <a:avLst/>
          </a:prstGeom>
          <a:noFill/>
        </p:spPr>
        <p:txBody>
          <a:bodyPr wrap="none" lIns="91440" tIns="45720" rIns="91440" bIns="45720">
            <a:spAutoFit/>
          </a:bodyPr>
          <a:lstStyle/>
          <a:p>
            <a:pPr algn="ctr"/>
            <a:r>
              <a:rPr lang="ru-RU" sz="1400" dirty="0">
                <a:ln w="0"/>
                <a:solidFill>
                  <a:schemeClr val="bg1">
                    <a:lumMod val="95000"/>
                  </a:schemeClr>
                </a:solidFill>
                <a:latin typeface="Century Gothic" panose="020B0502020202020204" pitchFamily="34" charset="0"/>
              </a:rPr>
              <a:t>СЕРВИС</a:t>
            </a:r>
          </a:p>
          <a:p>
            <a:pPr algn="ctr"/>
            <a:r>
              <a:rPr lang="ru-RU" sz="1400" cap="none" spc="0" dirty="0">
                <a:ln w="0"/>
                <a:solidFill>
                  <a:schemeClr val="bg1">
                    <a:lumMod val="95000"/>
                  </a:schemeClr>
                </a:solidFill>
                <a:latin typeface="Century Gothic" panose="020B0502020202020204" pitchFamily="34" charset="0"/>
              </a:rPr>
              <a:t>ОБСЛУЖИВАНИЯ</a:t>
            </a:r>
            <a:endParaRPr lang="ru-RU" sz="1400" cap="none" spc="0" dirty="0">
              <a:ln w="10160">
                <a:solidFill>
                  <a:schemeClr val="accent5"/>
                </a:solidFill>
                <a:prstDash val="solid"/>
              </a:ln>
              <a:solidFill>
                <a:schemeClr val="bg1">
                  <a:lumMod val="95000"/>
                </a:schemeClr>
              </a:solidFill>
              <a:latin typeface="Century Gothic" panose="020B0502020202020204" pitchFamily="34" charset="0"/>
            </a:endParaRPr>
          </a:p>
        </p:txBody>
      </p:sp>
      <p:pic>
        <p:nvPicPr>
          <p:cNvPr id="26" name="Рисунок 25">
            <a:extLst>
              <a:ext uri="{FF2B5EF4-FFF2-40B4-BE49-F238E27FC236}">
                <a16:creationId xmlns:a16="http://schemas.microsoft.com/office/drawing/2014/main" id="{7BD6FFA4-8DF3-474C-88A8-18D213984A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150" y="1270341"/>
            <a:ext cx="2087646" cy="1210835"/>
          </a:xfrm>
          <a:prstGeom prst="rect">
            <a:avLst/>
          </a:prstGeom>
        </p:spPr>
      </p:pic>
      <p:sp>
        <p:nvSpPr>
          <p:cNvPr id="27" name="Прямоугольник 26">
            <a:extLst>
              <a:ext uri="{FF2B5EF4-FFF2-40B4-BE49-F238E27FC236}">
                <a16:creationId xmlns:a16="http://schemas.microsoft.com/office/drawing/2014/main" id="{F22C48E2-D118-49E7-94DD-0C5AD41CBF21}"/>
              </a:ext>
            </a:extLst>
          </p:cNvPr>
          <p:cNvSpPr/>
          <p:nvPr/>
        </p:nvSpPr>
        <p:spPr>
          <a:xfrm>
            <a:off x="492550" y="2425015"/>
            <a:ext cx="1774845" cy="461665"/>
          </a:xfrm>
          <a:prstGeom prst="rect">
            <a:avLst/>
          </a:prstGeom>
          <a:noFill/>
        </p:spPr>
        <p:txBody>
          <a:bodyPr wrap="none" lIns="91440" tIns="45720" rIns="91440" bIns="45720">
            <a:spAutoFit/>
          </a:bodyPr>
          <a:lstStyle/>
          <a:p>
            <a:pPr algn="ctr"/>
            <a:r>
              <a:rPr lang="ru-RU" sz="1200" dirty="0">
                <a:ln w="0"/>
                <a:solidFill>
                  <a:schemeClr val="bg1">
                    <a:lumMod val="95000"/>
                  </a:schemeClr>
                </a:solidFill>
                <a:latin typeface="Century Gothic" panose="020B0502020202020204" pitchFamily="34" charset="0"/>
              </a:rPr>
              <a:t>ОПТОВЫЕ ПРОДАЖИ</a:t>
            </a:r>
          </a:p>
          <a:p>
            <a:pPr algn="ctr"/>
            <a:r>
              <a:rPr lang="ru-RU" sz="1200" cap="none" spc="0" dirty="0">
                <a:ln w="0"/>
                <a:solidFill>
                  <a:schemeClr val="bg1">
                    <a:lumMod val="95000"/>
                  </a:schemeClr>
                </a:solidFill>
                <a:latin typeface="Century Gothic" panose="020B0502020202020204" pitchFamily="34" charset="0"/>
              </a:rPr>
              <a:t>В Л</a:t>
            </a:r>
            <a:r>
              <a:rPr lang="ru-RU" sz="1200" dirty="0">
                <a:ln w="0"/>
                <a:solidFill>
                  <a:schemeClr val="bg1">
                    <a:lumMod val="95000"/>
                  </a:schemeClr>
                </a:solidFill>
                <a:latin typeface="Century Gothic" panose="020B0502020202020204" pitchFamily="34" charset="0"/>
              </a:rPr>
              <a:t>ЮБЫЕ РЕГИОНЫ</a:t>
            </a:r>
            <a:endParaRPr lang="ru-RU" sz="1200" cap="none" spc="0" dirty="0">
              <a:ln w="10160">
                <a:solidFill>
                  <a:schemeClr val="accent5"/>
                </a:solidFill>
                <a:prstDash val="solid"/>
              </a:ln>
              <a:solidFill>
                <a:schemeClr val="bg1">
                  <a:lumMod val="95000"/>
                </a:schemeClr>
              </a:solidFill>
              <a:latin typeface="Century Gothic" panose="020B0502020202020204" pitchFamily="34" charset="0"/>
            </a:endParaRPr>
          </a:p>
        </p:txBody>
      </p:sp>
      <p:pic>
        <p:nvPicPr>
          <p:cNvPr id="29" name="Рисунок 28">
            <a:extLst>
              <a:ext uri="{FF2B5EF4-FFF2-40B4-BE49-F238E27FC236}">
                <a16:creationId xmlns:a16="http://schemas.microsoft.com/office/drawing/2014/main" id="{B93DC191-7F3E-4DF9-9237-9D3DC1A391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4735" y="5091780"/>
            <a:ext cx="806142" cy="810173"/>
          </a:xfrm>
          <a:prstGeom prst="rect">
            <a:avLst/>
          </a:prstGeom>
        </p:spPr>
      </p:pic>
      <p:pic>
        <p:nvPicPr>
          <p:cNvPr id="31" name="Рисунок 30">
            <a:extLst>
              <a:ext uri="{FF2B5EF4-FFF2-40B4-BE49-F238E27FC236}">
                <a16:creationId xmlns:a16="http://schemas.microsoft.com/office/drawing/2014/main" id="{E9B0A32F-CAD1-4C0B-84E0-E844362B2C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57525" y="4896017"/>
            <a:ext cx="1041969" cy="1084594"/>
          </a:xfrm>
          <a:prstGeom prst="rect">
            <a:avLst/>
          </a:prstGeom>
        </p:spPr>
      </p:pic>
      <p:sp>
        <p:nvSpPr>
          <p:cNvPr id="32" name="Прямоугольник 31">
            <a:extLst>
              <a:ext uri="{FF2B5EF4-FFF2-40B4-BE49-F238E27FC236}">
                <a16:creationId xmlns:a16="http://schemas.microsoft.com/office/drawing/2014/main" id="{3A6A7481-C891-4039-A02E-C1E6DC6C4C95}"/>
              </a:ext>
            </a:extLst>
          </p:cNvPr>
          <p:cNvSpPr/>
          <p:nvPr/>
        </p:nvSpPr>
        <p:spPr>
          <a:xfrm>
            <a:off x="10149017" y="5920516"/>
            <a:ext cx="1781257" cy="461665"/>
          </a:xfrm>
          <a:prstGeom prst="rect">
            <a:avLst/>
          </a:prstGeom>
          <a:noFill/>
        </p:spPr>
        <p:txBody>
          <a:bodyPr wrap="none" lIns="91440" tIns="45720" rIns="91440" bIns="45720">
            <a:spAutoFit/>
          </a:bodyPr>
          <a:lstStyle/>
          <a:p>
            <a:pPr algn="ctr"/>
            <a:r>
              <a:rPr lang="ru-RU" sz="1200" dirty="0">
                <a:ln w="0"/>
                <a:solidFill>
                  <a:schemeClr val="bg1">
                    <a:lumMod val="95000"/>
                  </a:schemeClr>
                </a:solidFill>
                <a:latin typeface="Century Gothic" panose="020B0502020202020204" pitchFamily="34" charset="0"/>
              </a:rPr>
              <a:t>ЦЕНА НИЖЕ </a:t>
            </a:r>
            <a:r>
              <a:rPr lang="ru-RU" sz="1200" cap="none" spc="0" dirty="0">
                <a:ln w="0"/>
                <a:solidFill>
                  <a:schemeClr val="bg1">
                    <a:lumMod val="95000"/>
                  </a:schemeClr>
                </a:solidFill>
                <a:latin typeface="Century Gothic" panose="020B0502020202020204" pitchFamily="34" charset="0"/>
              </a:rPr>
              <a:t>ЗАВОДА</a:t>
            </a:r>
          </a:p>
          <a:p>
            <a:pPr algn="ctr"/>
            <a:r>
              <a:rPr lang="ru-RU" sz="1200" cap="none" spc="0" dirty="0">
                <a:ln w="0"/>
                <a:solidFill>
                  <a:schemeClr val="bg1">
                    <a:lumMod val="95000"/>
                  </a:schemeClr>
                </a:solidFill>
                <a:latin typeface="Century Gothic" panose="020B0502020202020204" pitchFamily="34" charset="0"/>
              </a:rPr>
              <a:t>ИЗГОТОВИТЕЛЯ</a:t>
            </a:r>
            <a:endParaRPr lang="ru-RU" sz="1200" cap="none" spc="0" dirty="0">
              <a:ln w="10160">
                <a:solidFill>
                  <a:schemeClr val="accent5"/>
                </a:solidFill>
                <a:prstDash val="solid"/>
              </a:ln>
              <a:solidFill>
                <a:schemeClr val="bg1">
                  <a:lumMod val="95000"/>
                </a:schemeClr>
              </a:solidFill>
              <a:latin typeface="Century Gothic" panose="020B0502020202020204" pitchFamily="34" charset="0"/>
            </a:endParaRPr>
          </a:p>
        </p:txBody>
      </p:sp>
      <p:sp>
        <p:nvSpPr>
          <p:cNvPr id="33" name="Прямоугольник 32">
            <a:extLst>
              <a:ext uri="{FF2B5EF4-FFF2-40B4-BE49-F238E27FC236}">
                <a16:creationId xmlns:a16="http://schemas.microsoft.com/office/drawing/2014/main" id="{30BC5E5E-0FBE-490A-A929-76D3FF5B1512}"/>
              </a:ext>
            </a:extLst>
          </p:cNvPr>
          <p:cNvSpPr/>
          <p:nvPr/>
        </p:nvSpPr>
        <p:spPr>
          <a:xfrm>
            <a:off x="8236902" y="5932495"/>
            <a:ext cx="1346844" cy="461665"/>
          </a:xfrm>
          <a:prstGeom prst="rect">
            <a:avLst/>
          </a:prstGeom>
          <a:noFill/>
        </p:spPr>
        <p:txBody>
          <a:bodyPr wrap="none" lIns="91440" tIns="45720" rIns="91440" bIns="45720">
            <a:spAutoFit/>
          </a:bodyPr>
          <a:lstStyle/>
          <a:p>
            <a:pPr algn="ctr"/>
            <a:r>
              <a:rPr lang="ru-RU" sz="1200" dirty="0">
                <a:ln w="0"/>
                <a:solidFill>
                  <a:schemeClr val="bg1">
                    <a:lumMod val="95000"/>
                  </a:schemeClr>
                </a:solidFill>
                <a:latin typeface="Century Gothic" panose="020B0502020202020204" pitchFamily="34" charset="0"/>
              </a:rPr>
              <a:t>ШИРОКИЙ</a:t>
            </a:r>
          </a:p>
          <a:p>
            <a:pPr algn="ctr"/>
            <a:r>
              <a:rPr lang="ru-RU" sz="1200" cap="none" spc="0" dirty="0">
                <a:ln w="0"/>
                <a:solidFill>
                  <a:schemeClr val="bg1">
                    <a:lumMod val="95000"/>
                  </a:schemeClr>
                </a:solidFill>
                <a:latin typeface="Century Gothic" panose="020B0502020202020204" pitchFamily="34" charset="0"/>
              </a:rPr>
              <a:t>АССОРТИМЕНТ</a:t>
            </a:r>
            <a:endParaRPr lang="ru-RU" sz="1200" cap="none" spc="0" dirty="0">
              <a:ln w="10160">
                <a:solidFill>
                  <a:schemeClr val="accent5"/>
                </a:solidFill>
                <a:prstDash val="solid"/>
              </a:ln>
              <a:solidFill>
                <a:schemeClr val="bg1">
                  <a:lumMod val="95000"/>
                </a:schemeClr>
              </a:solidFill>
              <a:latin typeface="Century Gothic" panose="020B0502020202020204" pitchFamily="34" charset="0"/>
            </a:endParaRPr>
          </a:p>
        </p:txBody>
      </p:sp>
      <p:sp>
        <p:nvSpPr>
          <p:cNvPr id="34" name="Прямоугольник 33">
            <a:extLst>
              <a:ext uri="{FF2B5EF4-FFF2-40B4-BE49-F238E27FC236}">
                <a16:creationId xmlns:a16="http://schemas.microsoft.com/office/drawing/2014/main" id="{A9F8D481-DE45-4EE9-B483-99E8A1024199}"/>
              </a:ext>
            </a:extLst>
          </p:cNvPr>
          <p:cNvSpPr/>
          <p:nvPr/>
        </p:nvSpPr>
        <p:spPr>
          <a:xfrm>
            <a:off x="71928" y="5241845"/>
            <a:ext cx="5598389" cy="1477328"/>
          </a:xfrm>
          <a:prstGeom prst="rect">
            <a:avLst/>
          </a:prstGeom>
          <a:noFill/>
          <a:effectLst>
            <a:outerShdw blurRad="114300" dist="76200" dir="17580000" algn="t" rotWithShape="0">
              <a:prstClr val="black">
                <a:alpha val="15000"/>
              </a:prstClr>
            </a:outerShdw>
          </a:effectLst>
        </p:spPr>
        <p:txBody>
          <a:bodyPr wrap="square" lIns="91440" tIns="45720" rIns="91440" bIns="45720">
            <a:spAutoFit/>
          </a:bodyPr>
          <a:lstStyle/>
          <a:p>
            <a:r>
              <a:rPr lang="ru-RU" sz="1500" dirty="0">
                <a:effectLst/>
                <a:latin typeface="Century Gothic" panose="020B0502020202020204" pitchFamily="34" charset="0"/>
              </a:rPr>
              <a:t>Наша компания имеет широкую сеть региональных представительств и дилеров. Вы можете обратиться к нам в центральный офис для получения дополнительных консультаций. В каждом регионе указан адрес пункта выдачи СДЭК. Ближайший пункт выдачи вы можете выбрать при заказе через сайт.</a:t>
            </a:r>
            <a:endParaRPr lang="ru-RU" sz="1500" cap="none" spc="0" dirty="0">
              <a:ln w="0"/>
              <a:effectLst>
                <a:outerShdw blurRad="38100" dist="38100" dir="2700000" algn="tl">
                  <a:srgbClr val="000000">
                    <a:alpha val="43137"/>
                  </a:srgbClr>
                </a:outerShdw>
              </a:effectLst>
              <a:latin typeface="Century Gothic" panose="020B0502020202020204" pitchFamily="34" charset="0"/>
            </a:endParaRPr>
          </a:p>
        </p:txBody>
      </p:sp>
      <p:pic>
        <p:nvPicPr>
          <p:cNvPr id="36" name="Рисунок 35">
            <a:extLst>
              <a:ext uri="{FF2B5EF4-FFF2-40B4-BE49-F238E27FC236}">
                <a16:creationId xmlns:a16="http://schemas.microsoft.com/office/drawing/2014/main" id="{565DAC08-5BC0-4142-A6C4-7D6D5FA7FD51}"/>
              </a:ext>
            </a:extLst>
          </p:cNvPr>
          <p:cNvPicPr>
            <a:picLocks noChangeAspect="1"/>
          </p:cNvPicPr>
          <p:nvPr/>
        </p:nvPicPr>
        <p:blipFill rotWithShape="1">
          <a:blip r:embed="rId9">
            <a:extLst>
              <a:ext uri="{28A0092B-C50C-407E-A947-70E740481C1C}">
                <a14:useLocalDpi xmlns:a14="http://schemas.microsoft.com/office/drawing/2010/main" val="0"/>
              </a:ext>
            </a:extLst>
          </a:blip>
          <a:srcRect t="22875" r="27920" b="9773"/>
          <a:stretch/>
        </p:blipFill>
        <p:spPr>
          <a:xfrm>
            <a:off x="7529184" y="197243"/>
            <a:ext cx="4397882" cy="4109440"/>
          </a:xfrm>
          <a:prstGeom prst="rect">
            <a:avLst/>
          </a:prstGeom>
        </p:spPr>
      </p:pic>
    </p:spTree>
    <p:extLst>
      <p:ext uri="{BB962C8B-B14F-4D97-AF65-F5344CB8AC3E}">
        <p14:creationId xmlns:p14="http://schemas.microsoft.com/office/powerpoint/2010/main" val="523655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Прямоугольник 20">
            <a:extLst>
              <a:ext uri="{FF2B5EF4-FFF2-40B4-BE49-F238E27FC236}">
                <a16:creationId xmlns:a16="http://schemas.microsoft.com/office/drawing/2014/main" id="{C42B446B-B7DA-46FB-8CE7-61AB686193F5}"/>
              </a:ext>
            </a:extLst>
          </p:cNvPr>
          <p:cNvSpPr/>
          <p:nvPr/>
        </p:nvSpPr>
        <p:spPr>
          <a:xfrm>
            <a:off x="0" y="6520626"/>
            <a:ext cx="8150780" cy="45719"/>
          </a:xfrm>
          <a:prstGeom prst="rect">
            <a:avLst/>
          </a:prstGeom>
          <a:solidFill>
            <a:srgbClr val="1A873A"/>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Прямоугольник 18">
            <a:extLst>
              <a:ext uri="{FF2B5EF4-FFF2-40B4-BE49-F238E27FC236}">
                <a16:creationId xmlns:a16="http://schemas.microsoft.com/office/drawing/2014/main" id="{E6C6CA5C-993F-453A-8C06-8F0D1A7802FC}"/>
              </a:ext>
            </a:extLst>
          </p:cNvPr>
          <p:cNvSpPr/>
          <p:nvPr/>
        </p:nvSpPr>
        <p:spPr>
          <a:xfrm flipH="1" flipV="1">
            <a:off x="0" y="-19360"/>
            <a:ext cx="6007100" cy="830997"/>
          </a:xfrm>
          <a:custGeom>
            <a:avLst/>
            <a:gdLst>
              <a:gd name="connsiteX0" fmla="*/ 0 w 5448301"/>
              <a:gd name="connsiteY0" fmla="*/ 0 h 578138"/>
              <a:gd name="connsiteX1" fmla="*/ 5448301 w 5448301"/>
              <a:gd name="connsiteY1" fmla="*/ 0 h 578138"/>
              <a:gd name="connsiteX2" fmla="*/ 5448301 w 5448301"/>
              <a:gd name="connsiteY2" fmla="*/ 578138 h 578138"/>
              <a:gd name="connsiteX3" fmla="*/ 0 w 5448301"/>
              <a:gd name="connsiteY3" fmla="*/ 578138 h 578138"/>
              <a:gd name="connsiteX4" fmla="*/ 0 w 5448301"/>
              <a:gd name="connsiteY4" fmla="*/ 0 h 578138"/>
              <a:gd name="connsiteX0" fmla="*/ 428625 w 5876926"/>
              <a:gd name="connsiteY0" fmla="*/ 0 h 578138"/>
              <a:gd name="connsiteX1" fmla="*/ 5876926 w 5876926"/>
              <a:gd name="connsiteY1" fmla="*/ 0 h 578138"/>
              <a:gd name="connsiteX2" fmla="*/ 5876926 w 5876926"/>
              <a:gd name="connsiteY2" fmla="*/ 578138 h 578138"/>
              <a:gd name="connsiteX3" fmla="*/ 0 w 5876926"/>
              <a:gd name="connsiteY3" fmla="*/ 578138 h 578138"/>
              <a:gd name="connsiteX4" fmla="*/ 428625 w 5876926"/>
              <a:gd name="connsiteY4" fmla="*/ 0 h 57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6926" h="578138">
                <a:moveTo>
                  <a:pt x="428625" y="0"/>
                </a:moveTo>
                <a:lnTo>
                  <a:pt x="5876926" y="0"/>
                </a:lnTo>
                <a:lnTo>
                  <a:pt x="5876926" y="578138"/>
                </a:lnTo>
                <a:lnTo>
                  <a:pt x="0" y="578138"/>
                </a:lnTo>
                <a:lnTo>
                  <a:pt x="428625" y="0"/>
                </a:lnTo>
                <a:close/>
              </a:path>
            </a:pathLst>
          </a:cu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 name="Прямоугольник 18">
            <a:extLst>
              <a:ext uri="{FF2B5EF4-FFF2-40B4-BE49-F238E27FC236}">
                <a16:creationId xmlns:a16="http://schemas.microsoft.com/office/drawing/2014/main" id="{4EFA3E69-23D3-413D-8BD0-BE1CC2D27876}"/>
              </a:ext>
            </a:extLst>
          </p:cNvPr>
          <p:cNvSpPr/>
          <p:nvPr/>
        </p:nvSpPr>
        <p:spPr>
          <a:xfrm>
            <a:off x="7835900" y="6295268"/>
            <a:ext cx="4356100" cy="578138"/>
          </a:xfrm>
          <a:custGeom>
            <a:avLst/>
            <a:gdLst>
              <a:gd name="connsiteX0" fmla="*/ 0 w 5448301"/>
              <a:gd name="connsiteY0" fmla="*/ 0 h 578138"/>
              <a:gd name="connsiteX1" fmla="*/ 5448301 w 5448301"/>
              <a:gd name="connsiteY1" fmla="*/ 0 h 578138"/>
              <a:gd name="connsiteX2" fmla="*/ 5448301 w 5448301"/>
              <a:gd name="connsiteY2" fmla="*/ 578138 h 578138"/>
              <a:gd name="connsiteX3" fmla="*/ 0 w 5448301"/>
              <a:gd name="connsiteY3" fmla="*/ 578138 h 578138"/>
              <a:gd name="connsiteX4" fmla="*/ 0 w 5448301"/>
              <a:gd name="connsiteY4" fmla="*/ 0 h 578138"/>
              <a:gd name="connsiteX0" fmla="*/ 428625 w 5876926"/>
              <a:gd name="connsiteY0" fmla="*/ 0 h 578138"/>
              <a:gd name="connsiteX1" fmla="*/ 5876926 w 5876926"/>
              <a:gd name="connsiteY1" fmla="*/ 0 h 578138"/>
              <a:gd name="connsiteX2" fmla="*/ 5876926 w 5876926"/>
              <a:gd name="connsiteY2" fmla="*/ 578138 h 578138"/>
              <a:gd name="connsiteX3" fmla="*/ 0 w 5876926"/>
              <a:gd name="connsiteY3" fmla="*/ 578138 h 578138"/>
              <a:gd name="connsiteX4" fmla="*/ 428625 w 5876926"/>
              <a:gd name="connsiteY4" fmla="*/ 0 h 57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6926" h="578138">
                <a:moveTo>
                  <a:pt x="428625" y="0"/>
                </a:moveTo>
                <a:lnTo>
                  <a:pt x="5876926" y="0"/>
                </a:lnTo>
                <a:lnTo>
                  <a:pt x="5876926" y="578138"/>
                </a:lnTo>
                <a:lnTo>
                  <a:pt x="0" y="578138"/>
                </a:lnTo>
                <a:lnTo>
                  <a:pt x="428625" y="0"/>
                </a:lnTo>
                <a:close/>
              </a:path>
            </a:pathLst>
          </a:cu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Прямоугольник 21">
            <a:extLst>
              <a:ext uri="{FF2B5EF4-FFF2-40B4-BE49-F238E27FC236}">
                <a16:creationId xmlns:a16="http://schemas.microsoft.com/office/drawing/2014/main" id="{F6991F1C-B6FA-4270-A34F-A7FDE70129CE}"/>
              </a:ext>
            </a:extLst>
          </p:cNvPr>
          <p:cNvSpPr/>
          <p:nvPr/>
        </p:nvSpPr>
        <p:spPr>
          <a:xfrm>
            <a:off x="664218" y="1190596"/>
            <a:ext cx="7171682" cy="646331"/>
          </a:xfrm>
          <a:prstGeom prst="rect">
            <a:avLst/>
          </a:prstGeom>
          <a:noFill/>
          <a:effectLst>
            <a:outerShdw blurRad="50800" dist="38100" dir="2700000" algn="tl" rotWithShape="0">
              <a:prstClr val="black">
                <a:alpha val="40000"/>
              </a:prstClr>
            </a:outerShdw>
          </a:effectLst>
        </p:spPr>
        <p:txBody>
          <a:bodyPr wrap="square" lIns="91440" tIns="45720" rIns="91440" bIns="45720">
            <a:spAutoFit/>
          </a:bodyPr>
          <a:lstStyle/>
          <a:p>
            <a:r>
              <a:rPr lang="ru-RU" sz="3600" b="1" dirty="0">
                <a:ln w="0"/>
                <a:latin typeface="Century Gothic" panose="020B0502020202020204" pitchFamily="34" charset="0"/>
              </a:rPr>
              <a:t>ЦИРКУЛЯЦИОНН</a:t>
            </a:r>
            <a:r>
              <a:rPr lang="ru-RU" sz="3600" b="1" cap="none" spc="0" dirty="0">
                <a:ln w="0"/>
                <a:latin typeface="Century Gothic" panose="020B0502020202020204" pitchFamily="34" charset="0"/>
              </a:rPr>
              <a:t>ЫЕ НАСОСЫ</a:t>
            </a:r>
            <a:endParaRPr lang="ru-RU" sz="3600" cap="none" spc="0" dirty="0">
              <a:ln w="0"/>
              <a:latin typeface="Century Gothic" panose="020B0502020202020204" pitchFamily="34" charset="0"/>
            </a:endParaRPr>
          </a:p>
        </p:txBody>
      </p:sp>
      <p:sp>
        <p:nvSpPr>
          <p:cNvPr id="17" name="TextBox 16">
            <a:extLst>
              <a:ext uri="{FF2B5EF4-FFF2-40B4-BE49-F238E27FC236}">
                <a16:creationId xmlns:a16="http://schemas.microsoft.com/office/drawing/2014/main" id="{D54C777C-AF27-46B7-89DE-7C9637D3E2A4}"/>
              </a:ext>
            </a:extLst>
          </p:cNvPr>
          <p:cNvSpPr txBox="1"/>
          <p:nvPr/>
        </p:nvSpPr>
        <p:spPr>
          <a:xfrm>
            <a:off x="5302414" y="4930619"/>
            <a:ext cx="6356186" cy="1477328"/>
          </a:xfrm>
          <a:prstGeom prst="rect">
            <a:avLst/>
          </a:prstGeom>
          <a:noFill/>
        </p:spPr>
        <p:txBody>
          <a:bodyPr wrap="square">
            <a:spAutoFit/>
          </a:bodyPr>
          <a:lstStyle/>
          <a:p>
            <a:pPr algn="just"/>
            <a:r>
              <a:rPr lang="ru-RU" dirty="0">
                <a:solidFill>
                  <a:schemeClr val="bg1"/>
                </a:solidFill>
                <a:latin typeface="Century Gothic" panose="020B0502020202020204" pitchFamily="34" charset="0"/>
              </a:rPr>
              <a:t>     П</a:t>
            </a:r>
            <a:r>
              <a:rPr lang="ru-RU" b="0" i="0" dirty="0">
                <a:solidFill>
                  <a:schemeClr val="bg1"/>
                </a:solidFill>
                <a:effectLst/>
                <a:latin typeface="Century Gothic" panose="020B0502020202020204" pitchFamily="34" charset="0"/>
              </a:rPr>
              <a:t>редназначен для перекачивания загрязненных жидкостей разной концентрации. Оборудование выступает полноценной частью дренажной системы – используется для откачки грязной воды из подвалов, котлованов и пр. </a:t>
            </a:r>
            <a:endParaRPr lang="ru-RU" dirty="0">
              <a:solidFill>
                <a:schemeClr val="bg1"/>
              </a:solidFill>
              <a:latin typeface="Century Gothic" panose="020B0502020202020204" pitchFamily="34" charset="0"/>
            </a:endParaRPr>
          </a:p>
        </p:txBody>
      </p:sp>
      <p:sp>
        <p:nvSpPr>
          <p:cNvPr id="25" name="Прямоугольник 24">
            <a:extLst>
              <a:ext uri="{FF2B5EF4-FFF2-40B4-BE49-F238E27FC236}">
                <a16:creationId xmlns:a16="http://schemas.microsoft.com/office/drawing/2014/main" id="{56EF817E-00E1-4709-8DBB-B83710570619}"/>
              </a:ext>
            </a:extLst>
          </p:cNvPr>
          <p:cNvSpPr/>
          <p:nvPr/>
        </p:nvSpPr>
        <p:spPr>
          <a:xfrm>
            <a:off x="303658" y="4756584"/>
            <a:ext cx="4998756" cy="1569660"/>
          </a:xfrm>
          <a:prstGeom prst="rect">
            <a:avLst/>
          </a:prstGeom>
          <a:noFill/>
          <a:effectLst>
            <a:outerShdw blurRad="114300" dist="76200" dir="17580000" algn="t" rotWithShape="0">
              <a:prstClr val="black">
                <a:alpha val="37000"/>
              </a:prstClr>
            </a:outerShdw>
          </a:effectLst>
        </p:spPr>
        <p:txBody>
          <a:bodyPr wrap="square" lIns="91440" tIns="45720" rIns="91440" bIns="45720">
            <a:spAutoFit/>
          </a:bodyPr>
          <a:lstStyle/>
          <a:p>
            <a:pPr algn="ctr"/>
            <a:r>
              <a:rPr lang="ru-RU" sz="2000" cap="none" spc="0" dirty="0">
                <a:ln w="0"/>
                <a:effectLst>
                  <a:outerShdw blurRad="38100" dist="38100" dir="2700000" algn="tl">
                    <a:srgbClr val="000000">
                      <a:alpha val="43137"/>
                    </a:srgbClr>
                  </a:outerShdw>
                </a:effectLst>
                <a:latin typeface="Century Gothic" panose="020B0502020202020204" pitchFamily="34" charset="0"/>
              </a:rPr>
              <a:t>В нашем ассортименте доступны к заказу такие бренды, как</a:t>
            </a:r>
          </a:p>
          <a:p>
            <a:pPr algn="ctr"/>
            <a:r>
              <a:rPr lang="en-US" sz="2800" dirty="0">
                <a:effectLst>
                  <a:outerShdw blurRad="38100" dist="38100" dir="2700000" algn="tl">
                    <a:srgbClr val="000000">
                      <a:alpha val="43137"/>
                    </a:srgbClr>
                  </a:outerShdw>
                </a:effectLst>
                <a:latin typeface="Century Gothic" panose="020B0502020202020204" pitchFamily="34" charset="0"/>
              </a:rPr>
              <a:t>COMFORT</a:t>
            </a:r>
            <a:r>
              <a:rPr lang="ru-RU" sz="2800" dirty="0">
                <a:effectLst>
                  <a:outerShdw blurRad="38100" dist="38100" dir="2700000" algn="tl">
                    <a:srgbClr val="000000">
                      <a:alpha val="43137"/>
                    </a:srgbClr>
                  </a:outerShdw>
                </a:effectLst>
                <a:latin typeface="Century Gothic" panose="020B0502020202020204" pitchFamily="34" charset="0"/>
              </a:rPr>
              <a:t>, </a:t>
            </a:r>
            <a:r>
              <a:rPr lang="en-US" sz="2800" cap="none" spc="0" dirty="0">
                <a:ln w="0"/>
                <a:effectLst>
                  <a:outerShdw blurRad="38100" dist="38100" dir="2700000" algn="tl">
                    <a:srgbClr val="000000">
                      <a:alpha val="43137"/>
                    </a:srgbClr>
                  </a:outerShdw>
                </a:effectLst>
                <a:latin typeface="Century Gothic" panose="020B0502020202020204" pitchFamily="34" charset="0"/>
              </a:rPr>
              <a:t>GRANDFAR</a:t>
            </a:r>
            <a:r>
              <a:rPr lang="ru-RU" sz="2800" cap="none" spc="0" dirty="0">
                <a:ln w="0"/>
                <a:effectLst>
                  <a:outerShdw blurRad="38100" dist="38100" dir="2700000" algn="tl">
                    <a:srgbClr val="000000">
                      <a:alpha val="43137"/>
                    </a:srgbClr>
                  </a:outerShdw>
                </a:effectLst>
                <a:latin typeface="Century Gothic" panose="020B0502020202020204" pitchFamily="34" charset="0"/>
              </a:rPr>
              <a:t>, </a:t>
            </a:r>
            <a:r>
              <a:rPr lang="en-US" sz="2800" cap="none" spc="0" dirty="0">
                <a:ln w="0"/>
                <a:effectLst>
                  <a:outerShdw blurRad="38100" dist="38100" dir="2700000" algn="tl">
                    <a:srgbClr val="000000">
                      <a:alpha val="43137"/>
                    </a:srgbClr>
                  </a:outerShdw>
                </a:effectLst>
                <a:latin typeface="Century Gothic" panose="020B0502020202020204" pitchFamily="34" charset="0"/>
              </a:rPr>
              <a:t>AQUAMOTOR, AQUARIO</a:t>
            </a:r>
            <a:r>
              <a:rPr lang="en-US" sz="2800" dirty="0">
                <a:effectLst>
                  <a:outerShdw blurRad="38100" dist="38100" dir="2700000" algn="tl">
                    <a:srgbClr val="000000">
                      <a:alpha val="43137"/>
                    </a:srgbClr>
                  </a:outerShdw>
                </a:effectLst>
                <a:latin typeface="Century Gothic" panose="020B0502020202020204" pitchFamily="34" charset="0"/>
              </a:rPr>
              <a:t> </a:t>
            </a:r>
            <a:endParaRPr lang="ru-RU" sz="2800" cap="none" spc="0" dirty="0">
              <a:ln w="0"/>
              <a:effectLst>
                <a:outerShdw blurRad="38100" dist="38100" dir="2700000" algn="tl">
                  <a:srgbClr val="000000">
                    <a:alpha val="43137"/>
                  </a:srgbClr>
                </a:outerShdw>
              </a:effectLst>
              <a:latin typeface="Century Gothic" panose="020B0502020202020204" pitchFamily="34" charset="0"/>
            </a:endParaRPr>
          </a:p>
        </p:txBody>
      </p:sp>
      <p:sp>
        <p:nvSpPr>
          <p:cNvPr id="15" name="Прямоугольник 14">
            <a:extLst>
              <a:ext uri="{FF2B5EF4-FFF2-40B4-BE49-F238E27FC236}">
                <a16:creationId xmlns:a16="http://schemas.microsoft.com/office/drawing/2014/main" id="{D607EB05-ABDD-47C0-9C98-FCE31FC15404}"/>
              </a:ext>
            </a:extLst>
          </p:cNvPr>
          <p:cNvSpPr/>
          <p:nvPr/>
        </p:nvSpPr>
        <p:spPr>
          <a:xfrm>
            <a:off x="664218" y="1843138"/>
            <a:ext cx="10130782" cy="2800767"/>
          </a:xfrm>
          <a:prstGeom prst="rect">
            <a:avLst/>
          </a:prstGeom>
          <a:noFill/>
        </p:spPr>
        <p:txBody>
          <a:bodyPr wrap="square" lIns="91440" tIns="45720" rIns="91440" bIns="45720">
            <a:spAutoFit/>
          </a:bodyPr>
          <a:lstStyle/>
          <a:p>
            <a:pPr algn="just"/>
            <a:r>
              <a:rPr lang="ru-RU" sz="1600" b="0" i="0" dirty="0">
                <a:solidFill>
                  <a:srgbClr val="2A2B2D"/>
                </a:solidFill>
                <a:effectLst/>
                <a:latin typeface="Century Gothic" panose="020B0502020202020204" pitchFamily="34" charset="0"/>
              </a:rPr>
              <a:t>     Циркуляционные насосы используются для циркуляции воды в закрытых системах горячего водоснабжения. Благодаря этому вода, циркулирующая в установке, поддерживает постоянную температуру, которую дополнительно поддерживает нагреватель. Насосы этого типа используются как для обеспечения циркуляции в системах горячего водоснабжения, так и в установках центрального отопления.</a:t>
            </a:r>
          </a:p>
          <a:p>
            <a:pPr algn="just"/>
            <a:r>
              <a:rPr lang="ru-RU" sz="1600" dirty="0">
                <a:solidFill>
                  <a:srgbClr val="2A2B2D"/>
                </a:solidFill>
                <a:latin typeface="Century Gothic" panose="020B0502020202020204" pitchFamily="34" charset="0"/>
              </a:rPr>
              <a:t>      </a:t>
            </a:r>
            <a:r>
              <a:rPr lang="ru-RU" sz="1600" b="0" i="0" dirty="0">
                <a:solidFill>
                  <a:srgbClr val="2A2B2D"/>
                </a:solidFill>
                <a:effectLst/>
                <a:latin typeface="Century Gothic" panose="020B0502020202020204" pitchFamily="34" charset="0"/>
              </a:rPr>
              <a:t>Устройства, особенно предназначенные для систем центрального отопления, сконструированы таким образом, что могут работать в тяжелых условиях и при высоких температурах, часто превышающих 100°С. Тем не менее, рекомендуется не превышать 65°C, так как выше этой температуры происходит сильное образование накипи.</a:t>
            </a:r>
            <a:br>
              <a:rPr lang="ru-RU" sz="1600" dirty="0">
                <a:latin typeface="Century Gothic" panose="020B0502020202020204" pitchFamily="34" charset="0"/>
              </a:rPr>
            </a:br>
            <a:r>
              <a:rPr lang="ru-RU" sz="1600" b="0" i="0" dirty="0">
                <a:solidFill>
                  <a:srgbClr val="2A2B2D"/>
                </a:solidFill>
                <a:effectLst/>
                <a:latin typeface="Century Gothic" panose="020B0502020202020204" pitchFamily="34" charset="0"/>
              </a:rPr>
              <a:t>Циркуляционные насосы имеют небольшой напор, а максимальное рабочее давление обычно составляет 10 бар. </a:t>
            </a:r>
          </a:p>
        </p:txBody>
      </p:sp>
      <p:pic>
        <p:nvPicPr>
          <p:cNvPr id="28" name="Рисунок 27">
            <a:extLst>
              <a:ext uri="{FF2B5EF4-FFF2-40B4-BE49-F238E27FC236}">
                <a16:creationId xmlns:a16="http://schemas.microsoft.com/office/drawing/2014/main" id="{104F7506-9786-4256-8179-BA384742B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9345" y="200127"/>
            <a:ext cx="2701764" cy="493607"/>
          </a:xfrm>
          <a:prstGeom prst="rect">
            <a:avLst/>
          </a:prstGeom>
        </p:spPr>
      </p:pic>
      <p:pic>
        <p:nvPicPr>
          <p:cNvPr id="4" name="Рисунок 3">
            <a:extLst>
              <a:ext uri="{FF2B5EF4-FFF2-40B4-BE49-F238E27FC236}">
                <a16:creationId xmlns:a16="http://schemas.microsoft.com/office/drawing/2014/main" id="{CE7C4B3E-723F-48AE-AF85-A34CBC880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9166" y="4383377"/>
            <a:ext cx="1810377" cy="1963798"/>
          </a:xfrm>
          <a:prstGeom prst="rect">
            <a:avLst/>
          </a:prstGeom>
        </p:spPr>
      </p:pic>
      <p:pic>
        <p:nvPicPr>
          <p:cNvPr id="7" name="Рисунок 6">
            <a:extLst>
              <a:ext uri="{FF2B5EF4-FFF2-40B4-BE49-F238E27FC236}">
                <a16:creationId xmlns:a16="http://schemas.microsoft.com/office/drawing/2014/main" id="{9D3AB793-AD75-4618-8349-E731B13B0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5646" y="4322605"/>
            <a:ext cx="2701764" cy="2085342"/>
          </a:xfrm>
          <a:prstGeom prst="rect">
            <a:avLst/>
          </a:prstGeom>
        </p:spPr>
      </p:pic>
      <p:pic>
        <p:nvPicPr>
          <p:cNvPr id="10" name="Рисунок 9">
            <a:extLst>
              <a:ext uri="{FF2B5EF4-FFF2-40B4-BE49-F238E27FC236}">
                <a16:creationId xmlns:a16="http://schemas.microsoft.com/office/drawing/2014/main" id="{7440F4A6-B5C1-410D-A2E1-01107ED6C8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5916" y="4545915"/>
            <a:ext cx="1184741" cy="838885"/>
          </a:xfrm>
          <a:prstGeom prst="rect">
            <a:avLst/>
          </a:prstGeom>
        </p:spPr>
      </p:pic>
      <p:pic>
        <p:nvPicPr>
          <p:cNvPr id="14" name="Рисунок 13">
            <a:extLst>
              <a:ext uri="{FF2B5EF4-FFF2-40B4-BE49-F238E27FC236}">
                <a16:creationId xmlns:a16="http://schemas.microsoft.com/office/drawing/2014/main" id="{D626FB89-481B-45A5-B275-82494D085B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2004" y="5251919"/>
            <a:ext cx="1343340" cy="1343340"/>
          </a:xfrm>
          <a:prstGeom prst="rect">
            <a:avLst/>
          </a:prstGeom>
        </p:spPr>
      </p:pic>
      <p:pic>
        <p:nvPicPr>
          <p:cNvPr id="23" name="Рисунок 22">
            <a:extLst>
              <a:ext uri="{FF2B5EF4-FFF2-40B4-BE49-F238E27FC236}">
                <a16:creationId xmlns:a16="http://schemas.microsoft.com/office/drawing/2014/main" id="{E220151E-8EB2-409F-BD35-2ABE36B7EB8B}"/>
              </a:ext>
            </a:extLst>
          </p:cNvPr>
          <p:cNvPicPr>
            <a:picLocks noChangeAspect="1"/>
          </p:cNvPicPr>
          <p:nvPr/>
        </p:nvPicPr>
        <p:blipFill rotWithShape="1">
          <a:blip r:embed="rId7">
            <a:extLst>
              <a:ext uri="{28A0092B-C50C-407E-A947-70E740481C1C}">
                <a14:useLocalDpi xmlns:a14="http://schemas.microsoft.com/office/drawing/2010/main" val="0"/>
              </a:ext>
            </a:extLst>
          </a:blip>
          <a:srcRect l="33206" t="43818" b="9774"/>
          <a:stretch/>
        </p:blipFill>
        <p:spPr>
          <a:xfrm>
            <a:off x="0" y="-19360"/>
            <a:ext cx="4075390" cy="2831536"/>
          </a:xfrm>
          <a:prstGeom prst="rect">
            <a:avLst/>
          </a:prstGeom>
        </p:spPr>
      </p:pic>
      <p:sp>
        <p:nvSpPr>
          <p:cNvPr id="24" name="Прямоугольник 23">
            <a:extLst>
              <a:ext uri="{FF2B5EF4-FFF2-40B4-BE49-F238E27FC236}">
                <a16:creationId xmlns:a16="http://schemas.microsoft.com/office/drawing/2014/main" id="{E6E9DFD8-A4E1-45FB-BDD8-1D1BC935BDF5}"/>
              </a:ext>
            </a:extLst>
          </p:cNvPr>
          <p:cNvSpPr/>
          <p:nvPr/>
        </p:nvSpPr>
        <p:spPr>
          <a:xfrm>
            <a:off x="7592145" y="1439709"/>
            <a:ext cx="3113955" cy="96368"/>
          </a:xfrm>
          <a:prstGeom prst="rect">
            <a:avLst/>
          </a:prstGeom>
          <a:solidFill>
            <a:srgbClr val="1A873A"/>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733530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Прямоугольник 20">
            <a:extLst>
              <a:ext uri="{FF2B5EF4-FFF2-40B4-BE49-F238E27FC236}">
                <a16:creationId xmlns:a16="http://schemas.microsoft.com/office/drawing/2014/main" id="{C42B446B-B7DA-46FB-8CE7-61AB686193F5}"/>
              </a:ext>
            </a:extLst>
          </p:cNvPr>
          <p:cNvSpPr/>
          <p:nvPr/>
        </p:nvSpPr>
        <p:spPr>
          <a:xfrm>
            <a:off x="0" y="6520626"/>
            <a:ext cx="8150780" cy="45719"/>
          </a:xfrm>
          <a:prstGeom prst="rect">
            <a:avLst/>
          </a:prstGeom>
          <a:solidFill>
            <a:srgbClr val="1A873A"/>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Прямоугольник 18">
            <a:extLst>
              <a:ext uri="{FF2B5EF4-FFF2-40B4-BE49-F238E27FC236}">
                <a16:creationId xmlns:a16="http://schemas.microsoft.com/office/drawing/2014/main" id="{E6C6CA5C-993F-453A-8C06-8F0D1A7802FC}"/>
              </a:ext>
            </a:extLst>
          </p:cNvPr>
          <p:cNvSpPr/>
          <p:nvPr/>
        </p:nvSpPr>
        <p:spPr>
          <a:xfrm flipH="1" flipV="1">
            <a:off x="0" y="-19360"/>
            <a:ext cx="6007100" cy="830997"/>
          </a:xfrm>
          <a:custGeom>
            <a:avLst/>
            <a:gdLst>
              <a:gd name="connsiteX0" fmla="*/ 0 w 5448301"/>
              <a:gd name="connsiteY0" fmla="*/ 0 h 578138"/>
              <a:gd name="connsiteX1" fmla="*/ 5448301 w 5448301"/>
              <a:gd name="connsiteY1" fmla="*/ 0 h 578138"/>
              <a:gd name="connsiteX2" fmla="*/ 5448301 w 5448301"/>
              <a:gd name="connsiteY2" fmla="*/ 578138 h 578138"/>
              <a:gd name="connsiteX3" fmla="*/ 0 w 5448301"/>
              <a:gd name="connsiteY3" fmla="*/ 578138 h 578138"/>
              <a:gd name="connsiteX4" fmla="*/ 0 w 5448301"/>
              <a:gd name="connsiteY4" fmla="*/ 0 h 578138"/>
              <a:gd name="connsiteX0" fmla="*/ 428625 w 5876926"/>
              <a:gd name="connsiteY0" fmla="*/ 0 h 578138"/>
              <a:gd name="connsiteX1" fmla="*/ 5876926 w 5876926"/>
              <a:gd name="connsiteY1" fmla="*/ 0 h 578138"/>
              <a:gd name="connsiteX2" fmla="*/ 5876926 w 5876926"/>
              <a:gd name="connsiteY2" fmla="*/ 578138 h 578138"/>
              <a:gd name="connsiteX3" fmla="*/ 0 w 5876926"/>
              <a:gd name="connsiteY3" fmla="*/ 578138 h 578138"/>
              <a:gd name="connsiteX4" fmla="*/ 428625 w 5876926"/>
              <a:gd name="connsiteY4" fmla="*/ 0 h 57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6926" h="578138">
                <a:moveTo>
                  <a:pt x="428625" y="0"/>
                </a:moveTo>
                <a:lnTo>
                  <a:pt x="5876926" y="0"/>
                </a:lnTo>
                <a:lnTo>
                  <a:pt x="5876926" y="578138"/>
                </a:lnTo>
                <a:lnTo>
                  <a:pt x="0" y="578138"/>
                </a:lnTo>
                <a:lnTo>
                  <a:pt x="428625" y="0"/>
                </a:lnTo>
                <a:close/>
              </a:path>
            </a:pathLst>
          </a:cu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 name="Прямоугольник 18">
            <a:extLst>
              <a:ext uri="{FF2B5EF4-FFF2-40B4-BE49-F238E27FC236}">
                <a16:creationId xmlns:a16="http://schemas.microsoft.com/office/drawing/2014/main" id="{4EFA3E69-23D3-413D-8BD0-BE1CC2D27876}"/>
              </a:ext>
            </a:extLst>
          </p:cNvPr>
          <p:cNvSpPr/>
          <p:nvPr/>
        </p:nvSpPr>
        <p:spPr>
          <a:xfrm>
            <a:off x="7835900" y="6295268"/>
            <a:ext cx="4356100" cy="578138"/>
          </a:xfrm>
          <a:custGeom>
            <a:avLst/>
            <a:gdLst>
              <a:gd name="connsiteX0" fmla="*/ 0 w 5448301"/>
              <a:gd name="connsiteY0" fmla="*/ 0 h 578138"/>
              <a:gd name="connsiteX1" fmla="*/ 5448301 w 5448301"/>
              <a:gd name="connsiteY1" fmla="*/ 0 h 578138"/>
              <a:gd name="connsiteX2" fmla="*/ 5448301 w 5448301"/>
              <a:gd name="connsiteY2" fmla="*/ 578138 h 578138"/>
              <a:gd name="connsiteX3" fmla="*/ 0 w 5448301"/>
              <a:gd name="connsiteY3" fmla="*/ 578138 h 578138"/>
              <a:gd name="connsiteX4" fmla="*/ 0 w 5448301"/>
              <a:gd name="connsiteY4" fmla="*/ 0 h 578138"/>
              <a:gd name="connsiteX0" fmla="*/ 428625 w 5876926"/>
              <a:gd name="connsiteY0" fmla="*/ 0 h 578138"/>
              <a:gd name="connsiteX1" fmla="*/ 5876926 w 5876926"/>
              <a:gd name="connsiteY1" fmla="*/ 0 h 578138"/>
              <a:gd name="connsiteX2" fmla="*/ 5876926 w 5876926"/>
              <a:gd name="connsiteY2" fmla="*/ 578138 h 578138"/>
              <a:gd name="connsiteX3" fmla="*/ 0 w 5876926"/>
              <a:gd name="connsiteY3" fmla="*/ 578138 h 578138"/>
              <a:gd name="connsiteX4" fmla="*/ 428625 w 5876926"/>
              <a:gd name="connsiteY4" fmla="*/ 0 h 57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6926" h="578138">
                <a:moveTo>
                  <a:pt x="428625" y="0"/>
                </a:moveTo>
                <a:lnTo>
                  <a:pt x="5876926" y="0"/>
                </a:lnTo>
                <a:lnTo>
                  <a:pt x="5876926" y="578138"/>
                </a:lnTo>
                <a:lnTo>
                  <a:pt x="0" y="578138"/>
                </a:lnTo>
                <a:lnTo>
                  <a:pt x="428625" y="0"/>
                </a:lnTo>
                <a:close/>
              </a:path>
            </a:pathLst>
          </a:cu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Прямоугольник 21">
            <a:extLst>
              <a:ext uri="{FF2B5EF4-FFF2-40B4-BE49-F238E27FC236}">
                <a16:creationId xmlns:a16="http://schemas.microsoft.com/office/drawing/2014/main" id="{F6991F1C-B6FA-4270-A34F-A7FDE70129CE}"/>
              </a:ext>
            </a:extLst>
          </p:cNvPr>
          <p:cNvSpPr/>
          <p:nvPr/>
        </p:nvSpPr>
        <p:spPr>
          <a:xfrm>
            <a:off x="664218" y="1190596"/>
            <a:ext cx="7171682" cy="646331"/>
          </a:xfrm>
          <a:prstGeom prst="rect">
            <a:avLst/>
          </a:prstGeom>
          <a:noFill/>
          <a:effectLst>
            <a:outerShdw blurRad="50800" dist="38100" dir="2700000" algn="tl" rotWithShape="0">
              <a:prstClr val="black">
                <a:alpha val="40000"/>
              </a:prstClr>
            </a:outerShdw>
          </a:effectLst>
        </p:spPr>
        <p:txBody>
          <a:bodyPr wrap="square" lIns="91440" tIns="45720" rIns="91440" bIns="45720">
            <a:spAutoFit/>
          </a:bodyPr>
          <a:lstStyle/>
          <a:p>
            <a:r>
              <a:rPr lang="ru-RU" sz="3600" b="1" dirty="0">
                <a:ln w="0"/>
                <a:latin typeface="Century Gothic" panose="020B0502020202020204" pitchFamily="34" charset="0"/>
              </a:rPr>
              <a:t>СТАНЦИИ ВОДОСНАБЖЕНИЯ</a:t>
            </a:r>
            <a:endParaRPr lang="ru-RU" sz="3600" cap="none" spc="0" dirty="0">
              <a:ln w="0"/>
              <a:latin typeface="Century Gothic" panose="020B0502020202020204" pitchFamily="34" charset="0"/>
            </a:endParaRPr>
          </a:p>
        </p:txBody>
      </p:sp>
      <p:sp>
        <p:nvSpPr>
          <p:cNvPr id="17" name="TextBox 16">
            <a:extLst>
              <a:ext uri="{FF2B5EF4-FFF2-40B4-BE49-F238E27FC236}">
                <a16:creationId xmlns:a16="http://schemas.microsoft.com/office/drawing/2014/main" id="{D54C777C-AF27-46B7-89DE-7C9637D3E2A4}"/>
              </a:ext>
            </a:extLst>
          </p:cNvPr>
          <p:cNvSpPr txBox="1"/>
          <p:nvPr/>
        </p:nvSpPr>
        <p:spPr>
          <a:xfrm>
            <a:off x="5302414" y="4930619"/>
            <a:ext cx="6356186" cy="1477328"/>
          </a:xfrm>
          <a:prstGeom prst="rect">
            <a:avLst/>
          </a:prstGeom>
          <a:noFill/>
        </p:spPr>
        <p:txBody>
          <a:bodyPr wrap="square">
            <a:spAutoFit/>
          </a:bodyPr>
          <a:lstStyle/>
          <a:p>
            <a:pPr algn="just"/>
            <a:r>
              <a:rPr lang="ru-RU" dirty="0">
                <a:solidFill>
                  <a:schemeClr val="bg1"/>
                </a:solidFill>
                <a:latin typeface="Century Gothic" panose="020B0502020202020204" pitchFamily="34" charset="0"/>
              </a:rPr>
              <a:t>     П</a:t>
            </a:r>
            <a:r>
              <a:rPr lang="ru-RU" b="0" i="0" dirty="0">
                <a:solidFill>
                  <a:schemeClr val="bg1"/>
                </a:solidFill>
                <a:effectLst/>
                <a:latin typeface="Century Gothic" panose="020B0502020202020204" pitchFamily="34" charset="0"/>
              </a:rPr>
              <a:t>редназначен для перекачивания загрязненных жидкостей разной концентрации. Оборудование выступает полноценной частью дренажной системы – используется для откачки грязной воды из подвалов, котлованов и пр. </a:t>
            </a:r>
            <a:endParaRPr lang="ru-RU" dirty="0">
              <a:solidFill>
                <a:schemeClr val="bg1"/>
              </a:solidFill>
              <a:latin typeface="Century Gothic" panose="020B0502020202020204" pitchFamily="34" charset="0"/>
            </a:endParaRPr>
          </a:p>
        </p:txBody>
      </p:sp>
      <p:sp>
        <p:nvSpPr>
          <p:cNvPr id="25" name="Прямоугольник 24">
            <a:extLst>
              <a:ext uri="{FF2B5EF4-FFF2-40B4-BE49-F238E27FC236}">
                <a16:creationId xmlns:a16="http://schemas.microsoft.com/office/drawing/2014/main" id="{56EF817E-00E1-4709-8DBB-B83710570619}"/>
              </a:ext>
            </a:extLst>
          </p:cNvPr>
          <p:cNvSpPr/>
          <p:nvPr/>
        </p:nvSpPr>
        <p:spPr>
          <a:xfrm>
            <a:off x="106061" y="4728707"/>
            <a:ext cx="5302414" cy="1815882"/>
          </a:xfrm>
          <a:prstGeom prst="rect">
            <a:avLst/>
          </a:prstGeom>
          <a:noFill/>
          <a:effectLst>
            <a:outerShdw blurRad="114300" dist="76200" dir="17580000" algn="t" rotWithShape="0">
              <a:prstClr val="black">
                <a:alpha val="37000"/>
              </a:prstClr>
            </a:outerShdw>
          </a:effectLst>
        </p:spPr>
        <p:txBody>
          <a:bodyPr wrap="square" lIns="91440" tIns="45720" rIns="91440" bIns="45720">
            <a:spAutoFit/>
          </a:bodyPr>
          <a:lstStyle/>
          <a:p>
            <a:r>
              <a:rPr lang="ru-RU" cap="none" spc="0" dirty="0">
                <a:ln w="0"/>
                <a:effectLst>
                  <a:outerShdw blurRad="38100" dist="38100" dir="2700000" algn="tl">
                    <a:srgbClr val="000000">
                      <a:alpha val="43137"/>
                    </a:srgbClr>
                  </a:outerShdw>
                </a:effectLst>
                <a:latin typeface="Century Gothic" panose="020B0502020202020204" pitchFamily="34" charset="0"/>
              </a:rPr>
              <a:t>В нашем ассортименте доступны к заказу такие бренды, как</a:t>
            </a:r>
          </a:p>
          <a:p>
            <a:r>
              <a:rPr lang="en-US" sz="2400" dirty="0">
                <a:effectLst>
                  <a:outerShdw blurRad="38100" dist="38100" dir="2700000" algn="tl">
                    <a:srgbClr val="000000">
                      <a:alpha val="43137"/>
                    </a:srgbClr>
                  </a:outerShdw>
                </a:effectLst>
                <a:latin typeface="Century Gothic" panose="020B0502020202020204" pitchFamily="34" charset="0"/>
              </a:rPr>
              <a:t>COMFORT</a:t>
            </a:r>
            <a:r>
              <a:rPr lang="ru-RU" sz="2400" dirty="0">
                <a:effectLst>
                  <a:outerShdw blurRad="38100" dist="38100" dir="2700000" algn="tl">
                    <a:srgbClr val="000000">
                      <a:alpha val="43137"/>
                    </a:srgbClr>
                  </a:outerShdw>
                </a:effectLst>
                <a:latin typeface="Century Gothic" panose="020B0502020202020204" pitchFamily="34" charset="0"/>
              </a:rPr>
              <a:t>, </a:t>
            </a:r>
            <a:r>
              <a:rPr lang="en-US" sz="2400" cap="none" spc="0" dirty="0">
                <a:ln w="0"/>
                <a:effectLst>
                  <a:outerShdw blurRad="38100" dist="38100" dir="2700000" algn="tl">
                    <a:srgbClr val="000000">
                      <a:alpha val="43137"/>
                    </a:srgbClr>
                  </a:outerShdw>
                </a:effectLst>
                <a:latin typeface="Century Gothic" panose="020B0502020202020204" pitchFamily="34" charset="0"/>
              </a:rPr>
              <a:t>GRANDFAR</a:t>
            </a:r>
            <a:r>
              <a:rPr lang="ru-RU" sz="2400" cap="none" spc="0" dirty="0">
                <a:ln w="0"/>
                <a:effectLst>
                  <a:outerShdw blurRad="38100" dist="38100" dir="2700000" algn="tl">
                    <a:srgbClr val="000000">
                      <a:alpha val="43137"/>
                    </a:srgbClr>
                  </a:outerShdw>
                </a:effectLst>
                <a:latin typeface="Century Gothic" panose="020B0502020202020204" pitchFamily="34" charset="0"/>
              </a:rPr>
              <a:t>, </a:t>
            </a:r>
            <a:r>
              <a:rPr lang="en-US" sz="2400" cap="none" spc="0" dirty="0">
                <a:ln w="0"/>
                <a:effectLst>
                  <a:outerShdw blurRad="38100" dist="38100" dir="2700000" algn="tl">
                    <a:srgbClr val="000000">
                      <a:alpha val="43137"/>
                    </a:srgbClr>
                  </a:outerShdw>
                </a:effectLst>
                <a:latin typeface="Century Gothic" panose="020B0502020202020204" pitchFamily="34" charset="0"/>
              </a:rPr>
              <a:t>AQUAMOTOR, AQUARIO</a:t>
            </a:r>
            <a:r>
              <a:rPr lang="ru-RU" sz="2400" cap="none" spc="0" dirty="0">
                <a:ln w="0"/>
                <a:effectLst>
                  <a:outerShdw blurRad="38100" dist="38100" dir="2700000" algn="tl">
                    <a:srgbClr val="000000">
                      <a:alpha val="43137"/>
                    </a:srgbClr>
                  </a:outerShdw>
                </a:effectLst>
                <a:latin typeface="Century Gothic" panose="020B0502020202020204" pitchFamily="34" charset="0"/>
              </a:rPr>
              <a:t>, </a:t>
            </a:r>
            <a:endParaRPr lang="en-US" sz="2400" cap="none" spc="0" dirty="0">
              <a:ln w="0"/>
              <a:effectLst>
                <a:outerShdw blurRad="38100" dist="38100" dir="2700000" algn="tl">
                  <a:srgbClr val="000000">
                    <a:alpha val="43137"/>
                  </a:srgbClr>
                </a:outerShdw>
              </a:effectLst>
              <a:latin typeface="Century Gothic" panose="020B0502020202020204" pitchFamily="34" charset="0"/>
            </a:endParaRPr>
          </a:p>
          <a:p>
            <a:r>
              <a:rPr lang="en-US" sz="2400" dirty="0">
                <a:ln w="0"/>
                <a:effectLst>
                  <a:outerShdw blurRad="38100" dist="38100" dir="2700000" algn="tl">
                    <a:srgbClr val="000000">
                      <a:alpha val="43137"/>
                    </a:srgbClr>
                  </a:outerShdw>
                </a:effectLst>
                <a:latin typeface="Century Gothic" panose="020B0502020202020204" pitchFamily="34" charset="0"/>
              </a:rPr>
              <a:t>LEO, VODOTOK</a:t>
            </a:r>
            <a:r>
              <a:rPr lang="en-US" sz="2400" dirty="0">
                <a:effectLst>
                  <a:outerShdw blurRad="38100" dist="38100" dir="2700000" algn="tl">
                    <a:srgbClr val="000000">
                      <a:alpha val="43137"/>
                    </a:srgbClr>
                  </a:outerShdw>
                </a:effectLst>
                <a:latin typeface="Century Gothic" panose="020B0502020202020204" pitchFamily="34" charset="0"/>
              </a:rPr>
              <a:t> </a:t>
            </a:r>
            <a:endParaRPr lang="ru-RU" sz="2400" cap="none" spc="0" dirty="0">
              <a:ln w="0"/>
              <a:effectLst>
                <a:outerShdw blurRad="38100" dist="38100" dir="2700000" algn="tl">
                  <a:srgbClr val="000000">
                    <a:alpha val="43137"/>
                  </a:srgbClr>
                </a:outerShdw>
              </a:effectLst>
              <a:latin typeface="Century Gothic" panose="020B0502020202020204" pitchFamily="34" charset="0"/>
            </a:endParaRPr>
          </a:p>
        </p:txBody>
      </p:sp>
      <p:sp>
        <p:nvSpPr>
          <p:cNvPr id="15" name="Прямоугольник 14">
            <a:extLst>
              <a:ext uri="{FF2B5EF4-FFF2-40B4-BE49-F238E27FC236}">
                <a16:creationId xmlns:a16="http://schemas.microsoft.com/office/drawing/2014/main" id="{D607EB05-ABDD-47C0-9C98-FCE31FC15404}"/>
              </a:ext>
            </a:extLst>
          </p:cNvPr>
          <p:cNvSpPr/>
          <p:nvPr/>
        </p:nvSpPr>
        <p:spPr>
          <a:xfrm>
            <a:off x="664218" y="1843138"/>
            <a:ext cx="10130782" cy="2554545"/>
          </a:xfrm>
          <a:prstGeom prst="rect">
            <a:avLst/>
          </a:prstGeom>
          <a:noFill/>
        </p:spPr>
        <p:txBody>
          <a:bodyPr wrap="square" lIns="91440" tIns="45720" rIns="91440" bIns="45720">
            <a:spAutoFit/>
          </a:bodyPr>
          <a:lstStyle/>
          <a:p>
            <a:pPr algn="just"/>
            <a:r>
              <a:rPr lang="ru-RU" sz="1600" b="0" i="0" dirty="0">
                <a:solidFill>
                  <a:srgbClr val="1C2126"/>
                </a:solidFill>
                <a:effectLst/>
                <a:latin typeface="Century Gothic" panose="020B0502020202020204" pitchFamily="34" charset="0"/>
              </a:rPr>
              <a:t>     Насосная станция – комплекс устройств, совместная работа которых служит для обеспечения автономного водоснабжения какого-либо объекта. К основным компонентам относят следующие: </a:t>
            </a:r>
            <a:r>
              <a:rPr lang="ru-RU" sz="1600" b="1" i="0" dirty="0">
                <a:solidFill>
                  <a:srgbClr val="1C2126"/>
                </a:solidFill>
                <a:effectLst/>
                <a:latin typeface="Century Gothic" panose="020B0502020202020204" pitchFamily="34" charset="0"/>
              </a:rPr>
              <a:t>насос</a:t>
            </a:r>
            <a:r>
              <a:rPr lang="ru-RU" sz="1600" b="0" i="0" dirty="0">
                <a:solidFill>
                  <a:srgbClr val="1C2126"/>
                </a:solidFill>
                <a:effectLst/>
                <a:latin typeface="Century Gothic" panose="020B0502020202020204" pitchFamily="34" charset="0"/>
              </a:rPr>
              <a:t> для выкачивания воды из скважины или колодца, </a:t>
            </a:r>
            <a:r>
              <a:rPr lang="ru-RU" sz="1600" b="1" i="0" dirty="0">
                <a:solidFill>
                  <a:srgbClr val="1C2126"/>
                </a:solidFill>
                <a:effectLst/>
                <a:latin typeface="Century Gothic" panose="020B0502020202020204" pitchFamily="34" charset="0"/>
              </a:rPr>
              <a:t>гидроаккумулятор</a:t>
            </a:r>
            <a:r>
              <a:rPr lang="ru-RU" sz="1600" b="0" i="0" dirty="0">
                <a:solidFill>
                  <a:srgbClr val="1C2126"/>
                </a:solidFill>
                <a:effectLst/>
                <a:latin typeface="Century Gothic" panose="020B0502020202020204" pitchFamily="34" charset="0"/>
              </a:rPr>
              <a:t> (бак) для накопления запаса воды, </a:t>
            </a:r>
            <a:r>
              <a:rPr lang="ru-RU" sz="1600" b="1" i="0" dirty="0">
                <a:solidFill>
                  <a:srgbClr val="1C2126"/>
                </a:solidFill>
                <a:effectLst/>
                <a:latin typeface="Century Gothic" panose="020B0502020202020204" pitchFamily="34" charset="0"/>
              </a:rPr>
              <a:t>реле давления</a:t>
            </a:r>
            <a:r>
              <a:rPr lang="ru-RU" sz="1600" b="0" i="0" dirty="0">
                <a:solidFill>
                  <a:srgbClr val="1C2126"/>
                </a:solidFill>
                <a:effectLst/>
                <a:latin typeface="Century Gothic" panose="020B0502020202020204" pitchFamily="34" charset="0"/>
              </a:rPr>
              <a:t> для обеспечения необходимого напора, </a:t>
            </a:r>
            <a:r>
              <a:rPr lang="ru-RU" sz="1600" b="1" i="0" dirty="0">
                <a:solidFill>
                  <a:srgbClr val="1C2126"/>
                </a:solidFill>
                <a:effectLst/>
                <a:latin typeface="Century Gothic" panose="020B0502020202020204" pitchFamily="34" charset="0"/>
              </a:rPr>
              <a:t>манометр</a:t>
            </a:r>
            <a:r>
              <a:rPr lang="ru-RU" sz="1600" b="0" i="0" dirty="0">
                <a:solidFill>
                  <a:srgbClr val="1C2126"/>
                </a:solidFill>
                <a:effectLst/>
                <a:latin typeface="Century Gothic" panose="020B0502020202020204" pitchFamily="34" charset="0"/>
              </a:rPr>
              <a:t> для контроля рабочего давления, </a:t>
            </a:r>
            <a:r>
              <a:rPr lang="ru-RU" sz="1600" b="1" i="0" dirty="0">
                <a:solidFill>
                  <a:srgbClr val="1C2126"/>
                </a:solidFill>
                <a:effectLst/>
                <a:latin typeface="Century Gothic" panose="020B0502020202020204" pitchFamily="34" charset="0"/>
              </a:rPr>
              <a:t>система автоматики</a:t>
            </a:r>
            <a:r>
              <a:rPr lang="ru-RU" sz="1600" b="0" i="0" dirty="0">
                <a:solidFill>
                  <a:srgbClr val="1C2126"/>
                </a:solidFill>
                <a:effectLst/>
                <a:latin typeface="Century Gothic" panose="020B0502020202020204" pitchFamily="34" charset="0"/>
              </a:rPr>
              <a:t> для управления работой станции, </a:t>
            </a:r>
            <a:r>
              <a:rPr lang="ru-RU" sz="1600" b="1" i="0" dirty="0">
                <a:solidFill>
                  <a:srgbClr val="1C2126"/>
                </a:solidFill>
                <a:effectLst/>
                <a:latin typeface="Century Gothic" panose="020B0502020202020204" pitchFamily="34" charset="0"/>
              </a:rPr>
              <a:t>электрокабель</a:t>
            </a:r>
            <a:r>
              <a:rPr lang="ru-RU" sz="1600" b="0" i="0" dirty="0">
                <a:solidFill>
                  <a:srgbClr val="1C2126"/>
                </a:solidFill>
                <a:effectLst/>
                <a:latin typeface="Century Gothic" panose="020B0502020202020204" pitchFamily="34" charset="0"/>
              </a:rPr>
              <a:t> для подачи питания, </a:t>
            </a:r>
            <a:r>
              <a:rPr lang="ru-RU" sz="1600" b="1" i="0" dirty="0">
                <a:solidFill>
                  <a:srgbClr val="1C2126"/>
                </a:solidFill>
                <a:effectLst/>
                <a:latin typeface="Century Gothic" panose="020B0502020202020204" pitchFamily="34" charset="0"/>
              </a:rPr>
              <a:t>разъем</a:t>
            </a:r>
            <a:r>
              <a:rPr lang="ru-RU" sz="1600" b="0" i="0" dirty="0">
                <a:solidFill>
                  <a:srgbClr val="1C2126"/>
                </a:solidFill>
                <a:effectLst/>
                <a:latin typeface="Century Gothic" panose="020B0502020202020204" pitchFamily="34" charset="0"/>
              </a:rPr>
              <a:t> для подключения к электросети, </a:t>
            </a:r>
            <a:r>
              <a:rPr lang="ru-RU" sz="1600" b="1" i="0" dirty="0">
                <a:solidFill>
                  <a:srgbClr val="1C2126"/>
                </a:solidFill>
                <a:effectLst/>
                <a:latin typeface="Century Gothic" panose="020B0502020202020204" pitchFamily="34" charset="0"/>
              </a:rPr>
              <a:t>клеммы</a:t>
            </a:r>
            <a:r>
              <a:rPr lang="ru-RU" sz="1600" b="0" i="0" dirty="0">
                <a:solidFill>
                  <a:srgbClr val="1C2126"/>
                </a:solidFill>
                <a:effectLst/>
                <a:latin typeface="Century Gothic" panose="020B0502020202020204" pitchFamily="34" charset="0"/>
              </a:rPr>
              <a:t> для заземления. Все составляющие насосной станции могут быть подобраны отдельно либо поставляются в сборе.</a:t>
            </a:r>
          </a:p>
          <a:p>
            <a:pPr algn="just"/>
            <a:r>
              <a:rPr lang="ru-RU" sz="1600" b="0" i="0" dirty="0">
                <a:solidFill>
                  <a:srgbClr val="1C2126"/>
                </a:solidFill>
                <a:effectLst/>
                <a:latin typeface="Century Gothic" panose="020B0502020202020204" pitchFamily="34" charset="0"/>
              </a:rPr>
              <a:t>     Оборудование служит для автономного водоснабжения частных домов, дач, коттеджей и других объектов, вблизи которых есть источник воды – колодец или скважина.</a:t>
            </a:r>
          </a:p>
        </p:txBody>
      </p:sp>
      <p:pic>
        <p:nvPicPr>
          <p:cNvPr id="28" name="Рисунок 27">
            <a:extLst>
              <a:ext uri="{FF2B5EF4-FFF2-40B4-BE49-F238E27FC236}">
                <a16:creationId xmlns:a16="http://schemas.microsoft.com/office/drawing/2014/main" id="{104F7506-9786-4256-8179-BA384742B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9345" y="200127"/>
            <a:ext cx="2701764" cy="493607"/>
          </a:xfrm>
          <a:prstGeom prst="rect">
            <a:avLst/>
          </a:prstGeom>
        </p:spPr>
      </p:pic>
      <p:pic>
        <p:nvPicPr>
          <p:cNvPr id="9" name="Рисунок 8">
            <a:extLst>
              <a:ext uri="{FF2B5EF4-FFF2-40B4-BE49-F238E27FC236}">
                <a16:creationId xmlns:a16="http://schemas.microsoft.com/office/drawing/2014/main" id="{021259E5-E408-4D05-95A5-AEFA1F2DCE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0317" y="4291125"/>
            <a:ext cx="3319158" cy="1979365"/>
          </a:xfrm>
          <a:prstGeom prst="rect">
            <a:avLst/>
          </a:prstGeom>
        </p:spPr>
      </p:pic>
      <p:pic>
        <p:nvPicPr>
          <p:cNvPr id="12" name="Рисунок 11">
            <a:extLst>
              <a:ext uri="{FF2B5EF4-FFF2-40B4-BE49-F238E27FC236}">
                <a16:creationId xmlns:a16="http://schemas.microsoft.com/office/drawing/2014/main" id="{A27317AD-1401-4850-A3D2-6A16BF73F4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6196" y="4270996"/>
            <a:ext cx="3764788" cy="2602410"/>
          </a:xfrm>
          <a:prstGeom prst="rect">
            <a:avLst/>
          </a:prstGeom>
        </p:spPr>
      </p:pic>
      <p:pic>
        <p:nvPicPr>
          <p:cNvPr id="18" name="Рисунок 17">
            <a:extLst>
              <a:ext uri="{FF2B5EF4-FFF2-40B4-BE49-F238E27FC236}">
                <a16:creationId xmlns:a16="http://schemas.microsoft.com/office/drawing/2014/main" id="{6D7F7B7B-3056-4519-ADD5-FEF16A1765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0780" y="4728707"/>
            <a:ext cx="1569660" cy="1569660"/>
          </a:xfrm>
          <a:prstGeom prst="rect">
            <a:avLst/>
          </a:prstGeom>
        </p:spPr>
      </p:pic>
      <p:pic>
        <p:nvPicPr>
          <p:cNvPr id="29" name="Рисунок 28">
            <a:extLst>
              <a:ext uri="{FF2B5EF4-FFF2-40B4-BE49-F238E27FC236}">
                <a16:creationId xmlns:a16="http://schemas.microsoft.com/office/drawing/2014/main" id="{9CFEA3F2-4DA3-4DE0-8CAF-108C6240140F}"/>
              </a:ext>
            </a:extLst>
          </p:cNvPr>
          <p:cNvPicPr>
            <a:picLocks noChangeAspect="1"/>
          </p:cNvPicPr>
          <p:nvPr/>
        </p:nvPicPr>
        <p:blipFill rotWithShape="1">
          <a:blip r:embed="rId6">
            <a:extLst>
              <a:ext uri="{28A0092B-C50C-407E-A947-70E740481C1C}">
                <a14:useLocalDpi xmlns:a14="http://schemas.microsoft.com/office/drawing/2010/main" val="0"/>
              </a:ext>
            </a:extLst>
          </a:blip>
          <a:srcRect l="33206" t="43818" b="9774"/>
          <a:stretch/>
        </p:blipFill>
        <p:spPr>
          <a:xfrm>
            <a:off x="0" y="-19360"/>
            <a:ext cx="4075390" cy="2831536"/>
          </a:xfrm>
          <a:prstGeom prst="rect">
            <a:avLst/>
          </a:prstGeom>
        </p:spPr>
      </p:pic>
      <p:sp>
        <p:nvSpPr>
          <p:cNvPr id="30" name="Прямоугольник 29">
            <a:extLst>
              <a:ext uri="{FF2B5EF4-FFF2-40B4-BE49-F238E27FC236}">
                <a16:creationId xmlns:a16="http://schemas.microsoft.com/office/drawing/2014/main" id="{AB5B8F0C-786A-44FF-9401-0F0CEE32D4FD}"/>
              </a:ext>
            </a:extLst>
          </p:cNvPr>
          <p:cNvSpPr/>
          <p:nvPr/>
        </p:nvSpPr>
        <p:spPr>
          <a:xfrm>
            <a:off x="7523809" y="1461855"/>
            <a:ext cx="3271192" cy="74222"/>
          </a:xfrm>
          <a:prstGeom prst="rect">
            <a:avLst/>
          </a:prstGeom>
          <a:solidFill>
            <a:srgbClr val="1A873A"/>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4202286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Прямоугольник 20">
            <a:extLst>
              <a:ext uri="{FF2B5EF4-FFF2-40B4-BE49-F238E27FC236}">
                <a16:creationId xmlns:a16="http://schemas.microsoft.com/office/drawing/2014/main" id="{C42B446B-B7DA-46FB-8CE7-61AB686193F5}"/>
              </a:ext>
            </a:extLst>
          </p:cNvPr>
          <p:cNvSpPr/>
          <p:nvPr/>
        </p:nvSpPr>
        <p:spPr>
          <a:xfrm>
            <a:off x="0" y="6520626"/>
            <a:ext cx="8150780" cy="45719"/>
          </a:xfrm>
          <a:prstGeom prst="rect">
            <a:avLst/>
          </a:prstGeom>
          <a:solidFill>
            <a:srgbClr val="1A873A"/>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Прямоугольник 18">
            <a:extLst>
              <a:ext uri="{FF2B5EF4-FFF2-40B4-BE49-F238E27FC236}">
                <a16:creationId xmlns:a16="http://schemas.microsoft.com/office/drawing/2014/main" id="{E6C6CA5C-993F-453A-8C06-8F0D1A7802FC}"/>
              </a:ext>
            </a:extLst>
          </p:cNvPr>
          <p:cNvSpPr/>
          <p:nvPr/>
        </p:nvSpPr>
        <p:spPr>
          <a:xfrm flipH="1" flipV="1">
            <a:off x="0" y="-19360"/>
            <a:ext cx="6007100" cy="830997"/>
          </a:xfrm>
          <a:custGeom>
            <a:avLst/>
            <a:gdLst>
              <a:gd name="connsiteX0" fmla="*/ 0 w 5448301"/>
              <a:gd name="connsiteY0" fmla="*/ 0 h 578138"/>
              <a:gd name="connsiteX1" fmla="*/ 5448301 w 5448301"/>
              <a:gd name="connsiteY1" fmla="*/ 0 h 578138"/>
              <a:gd name="connsiteX2" fmla="*/ 5448301 w 5448301"/>
              <a:gd name="connsiteY2" fmla="*/ 578138 h 578138"/>
              <a:gd name="connsiteX3" fmla="*/ 0 w 5448301"/>
              <a:gd name="connsiteY3" fmla="*/ 578138 h 578138"/>
              <a:gd name="connsiteX4" fmla="*/ 0 w 5448301"/>
              <a:gd name="connsiteY4" fmla="*/ 0 h 578138"/>
              <a:gd name="connsiteX0" fmla="*/ 428625 w 5876926"/>
              <a:gd name="connsiteY0" fmla="*/ 0 h 578138"/>
              <a:gd name="connsiteX1" fmla="*/ 5876926 w 5876926"/>
              <a:gd name="connsiteY1" fmla="*/ 0 h 578138"/>
              <a:gd name="connsiteX2" fmla="*/ 5876926 w 5876926"/>
              <a:gd name="connsiteY2" fmla="*/ 578138 h 578138"/>
              <a:gd name="connsiteX3" fmla="*/ 0 w 5876926"/>
              <a:gd name="connsiteY3" fmla="*/ 578138 h 578138"/>
              <a:gd name="connsiteX4" fmla="*/ 428625 w 5876926"/>
              <a:gd name="connsiteY4" fmla="*/ 0 h 57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6926" h="578138">
                <a:moveTo>
                  <a:pt x="428625" y="0"/>
                </a:moveTo>
                <a:lnTo>
                  <a:pt x="5876926" y="0"/>
                </a:lnTo>
                <a:lnTo>
                  <a:pt x="5876926" y="578138"/>
                </a:lnTo>
                <a:lnTo>
                  <a:pt x="0" y="578138"/>
                </a:lnTo>
                <a:lnTo>
                  <a:pt x="428625" y="0"/>
                </a:lnTo>
                <a:close/>
              </a:path>
            </a:pathLst>
          </a:cu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 name="Прямоугольник 18">
            <a:extLst>
              <a:ext uri="{FF2B5EF4-FFF2-40B4-BE49-F238E27FC236}">
                <a16:creationId xmlns:a16="http://schemas.microsoft.com/office/drawing/2014/main" id="{4EFA3E69-23D3-413D-8BD0-BE1CC2D27876}"/>
              </a:ext>
            </a:extLst>
          </p:cNvPr>
          <p:cNvSpPr/>
          <p:nvPr/>
        </p:nvSpPr>
        <p:spPr>
          <a:xfrm>
            <a:off x="7835900" y="6295268"/>
            <a:ext cx="4356100" cy="578138"/>
          </a:xfrm>
          <a:custGeom>
            <a:avLst/>
            <a:gdLst>
              <a:gd name="connsiteX0" fmla="*/ 0 w 5448301"/>
              <a:gd name="connsiteY0" fmla="*/ 0 h 578138"/>
              <a:gd name="connsiteX1" fmla="*/ 5448301 w 5448301"/>
              <a:gd name="connsiteY1" fmla="*/ 0 h 578138"/>
              <a:gd name="connsiteX2" fmla="*/ 5448301 w 5448301"/>
              <a:gd name="connsiteY2" fmla="*/ 578138 h 578138"/>
              <a:gd name="connsiteX3" fmla="*/ 0 w 5448301"/>
              <a:gd name="connsiteY3" fmla="*/ 578138 h 578138"/>
              <a:gd name="connsiteX4" fmla="*/ 0 w 5448301"/>
              <a:gd name="connsiteY4" fmla="*/ 0 h 578138"/>
              <a:gd name="connsiteX0" fmla="*/ 428625 w 5876926"/>
              <a:gd name="connsiteY0" fmla="*/ 0 h 578138"/>
              <a:gd name="connsiteX1" fmla="*/ 5876926 w 5876926"/>
              <a:gd name="connsiteY1" fmla="*/ 0 h 578138"/>
              <a:gd name="connsiteX2" fmla="*/ 5876926 w 5876926"/>
              <a:gd name="connsiteY2" fmla="*/ 578138 h 578138"/>
              <a:gd name="connsiteX3" fmla="*/ 0 w 5876926"/>
              <a:gd name="connsiteY3" fmla="*/ 578138 h 578138"/>
              <a:gd name="connsiteX4" fmla="*/ 428625 w 5876926"/>
              <a:gd name="connsiteY4" fmla="*/ 0 h 57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6926" h="578138">
                <a:moveTo>
                  <a:pt x="428625" y="0"/>
                </a:moveTo>
                <a:lnTo>
                  <a:pt x="5876926" y="0"/>
                </a:lnTo>
                <a:lnTo>
                  <a:pt x="5876926" y="578138"/>
                </a:lnTo>
                <a:lnTo>
                  <a:pt x="0" y="578138"/>
                </a:lnTo>
                <a:lnTo>
                  <a:pt x="428625" y="0"/>
                </a:lnTo>
                <a:close/>
              </a:path>
            </a:pathLst>
          </a:cu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Прямоугольник 21">
            <a:extLst>
              <a:ext uri="{FF2B5EF4-FFF2-40B4-BE49-F238E27FC236}">
                <a16:creationId xmlns:a16="http://schemas.microsoft.com/office/drawing/2014/main" id="{F6991F1C-B6FA-4270-A34F-A7FDE70129CE}"/>
              </a:ext>
            </a:extLst>
          </p:cNvPr>
          <p:cNvSpPr/>
          <p:nvPr/>
        </p:nvSpPr>
        <p:spPr>
          <a:xfrm>
            <a:off x="664218" y="1190596"/>
            <a:ext cx="7171682" cy="646331"/>
          </a:xfrm>
          <a:prstGeom prst="rect">
            <a:avLst/>
          </a:prstGeom>
          <a:noFill/>
          <a:effectLst>
            <a:outerShdw blurRad="50800" dist="38100" dir="2700000" algn="tl" rotWithShape="0">
              <a:prstClr val="black">
                <a:alpha val="40000"/>
              </a:prstClr>
            </a:outerShdw>
          </a:effectLst>
        </p:spPr>
        <p:txBody>
          <a:bodyPr wrap="square" lIns="91440" tIns="45720" rIns="91440" bIns="45720">
            <a:spAutoFit/>
          </a:bodyPr>
          <a:lstStyle/>
          <a:p>
            <a:r>
              <a:rPr lang="ru-RU" sz="3600" b="1" dirty="0">
                <a:ln w="0"/>
                <a:latin typeface="Century Gothic" panose="020B0502020202020204" pitchFamily="34" charset="0"/>
              </a:rPr>
              <a:t>ФОНТАННЫЕ НАСОСЫ</a:t>
            </a:r>
            <a:endParaRPr lang="ru-RU" sz="3600" cap="none" spc="0" dirty="0">
              <a:ln w="0"/>
              <a:latin typeface="Century Gothic" panose="020B0502020202020204" pitchFamily="34" charset="0"/>
            </a:endParaRPr>
          </a:p>
        </p:txBody>
      </p:sp>
      <p:sp>
        <p:nvSpPr>
          <p:cNvPr id="17" name="TextBox 16">
            <a:extLst>
              <a:ext uri="{FF2B5EF4-FFF2-40B4-BE49-F238E27FC236}">
                <a16:creationId xmlns:a16="http://schemas.microsoft.com/office/drawing/2014/main" id="{D54C777C-AF27-46B7-89DE-7C9637D3E2A4}"/>
              </a:ext>
            </a:extLst>
          </p:cNvPr>
          <p:cNvSpPr txBox="1"/>
          <p:nvPr/>
        </p:nvSpPr>
        <p:spPr>
          <a:xfrm>
            <a:off x="5302414" y="4930619"/>
            <a:ext cx="6356186" cy="1477328"/>
          </a:xfrm>
          <a:prstGeom prst="rect">
            <a:avLst/>
          </a:prstGeom>
          <a:noFill/>
        </p:spPr>
        <p:txBody>
          <a:bodyPr wrap="square">
            <a:spAutoFit/>
          </a:bodyPr>
          <a:lstStyle/>
          <a:p>
            <a:pPr algn="just"/>
            <a:r>
              <a:rPr lang="ru-RU" dirty="0">
                <a:solidFill>
                  <a:schemeClr val="bg1"/>
                </a:solidFill>
                <a:latin typeface="Century Gothic" panose="020B0502020202020204" pitchFamily="34" charset="0"/>
              </a:rPr>
              <a:t>     П</a:t>
            </a:r>
            <a:r>
              <a:rPr lang="ru-RU" b="0" i="0" dirty="0">
                <a:solidFill>
                  <a:schemeClr val="bg1"/>
                </a:solidFill>
                <a:effectLst/>
                <a:latin typeface="Century Gothic" panose="020B0502020202020204" pitchFamily="34" charset="0"/>
              </a:rPr>
              <a:t>редназначен для перекачивания загрязненных жидкостей разной концентрации. Оборудование выступает полноценной частью дренажной системы – используется для откачки грязной воды из подвалов, котлованов и пр. </a:t>
            </a:r>
            <a:endParaRPr lang="ru-RU" dirty="0">
              <a:solidFill>
                <a:schemeClr val="bg1"/>
              </a:solidFill>
              <a:latin typeface="Century Gothic" panose="020B0502020202020204" pitchFamily="34" charset="0"/>
            </a:endParaRPr>
          </a:p>
        </p:txBody>
      </p:sp>
      <p:sp>
        <p:nvSpPr>
          <p:cNvPr id="15" name="Прямоугольник 14">
            <a:extLst>
              <a:ext uri="{FF2B5EF4-FFF2-40B4-BE49-F238E27FC236}">
                <a16:creationId xmlns:a16="http://schemas.microsoft.com/office/drawing/2014/main" id="{D607EB05-ABDD-47C0-9C98-FCE31FC15404}"/>
              </a:ext>
            </a:extLst>
          </p:cNvPr>
          <p:cNvSpPr/>
          <p:nvPr/>
        </p:nvSpPr>
        <p:spPr>
          <a:xfrm>
            <a:off x="553100" y="1841192"/>
            <a:ext cx="8376119" cy="3046988"/>
          </a:xfrm>
          <a:prstGeom prst="rect">
            <a:avLst/>
          </a:prstGeom>
          <a:noFill/>
        </p:spPr>
        <p:txBody>
          <a:bodyPr wrap="square" lIns="91440" tIns="45720" rIns="91440" bIns="45720">
            <a:spAutoFit/>
          </a:bodyPr>
          <a:lstStyle/>
          <a:p>
            <a:pPr algn="just"/>
            <a:r>
              <a:rPr lang="ru-RU" sz="1600" b="0" i="0" dirty="0">
                <a:solidFill>
                  <a:srgbClr val="1C2126"/>
                </a:solidFill>
                <a:effectLst/>
                <a:latin typeface="Century Gothic" panose="020B0502020202020204" pitchFamily="34" charset="0"/>
              </a:rPr>
              <a:t>     Насосная станция – комплекс устройств, совместная работа которых служит для обеспечения автономного водоснабжения какого-либо объекта. К основным компонентам относят следующие: </a:t>
            </a:r>
            <a:r>
              <a:rPr lang="ru-RU" sz="1600" b="1" i="0" dirty="0">
                <a:solidFill>
                  <a:srgbClr val="1C2126"/>
                </a:solidFill>
                <a:effectLst/>
                <a:latin typeface="Century Gothic" panose="020B0502020202020204" pitchFamily="34" charset="0"/>
              </a:rPr>
              <a:t>насос</a:t>
            </a:r>
            <a:r>
              <a:rPr lang="ru-RU" sz="1600" b="0" i="0" dirty="0">
                <a:solidFill>
                  <a:srgbClr val="1C2126"/>
                </a:solidFill>
                <a:effectLst/>
                <a:latin typeface="Century Gothic" panose="020B0502020202020204" pitchFamily="34" charset="0"/>
              </a:rPr>
              <a:t> для выкачивания воды из скважины или колодца, </a:t>
            </a:r>
            <a:r>
              <a:rPr lang="ru-RU" sz="1600" b="1" i="0" dirty="0">
                <a:solidFill>
                  <a:srgbClr val="1C2126"/>
                </a:solidFill>
                <a:effectLst/>
                <a:latin typeface="Century Gothic" panose="020B0502020202020204" pitchFamily="34" charset="0"/>
              </a:rPr>
              <a:t>гидроаккумулятор</a:t>
            </a:r>
            <a:r>
              <a:rPr lang="ru-RU" sz="1600" b="0" i="0" dirty="0">
                <a:solidFill>
                  <a:srgbClr val="1C2126"/>
                </a:solidFill>
                <a:effectLst/>
                <a:latin typeface="Century Gothic" panose="020B0502020202020204" pitchFamily="34" charset="0"/>
              </a:rPr>
              <a:t> (бак) для накопления запаса воды, </a:t>
            </a:r>
            <a:r>
              <a:rPr lang="ru-RU" sz="1600" b="1" i="0" dirty="0">
                <a:solidFill>
                  <a:srgbClr val="1C2126"/>
                </a:solidFill>
                <a:effectLst/>
                <a:latin typeface="Century Gothic" panose="020B0502020202020204" pitchFamily="34" charset="0"/>
              </a:rPr>
              <a:t>реле давления</a:t>
            </a:r>
            <a:r>
              <a:rPr lang="ru-RU" sz="1600" b="0" i="0" dirty="0">
                <a:solidFill>
                  <a:srgbClr val="1C2126"/>
                </a:solidFill>
                <a:effectLst/>
                <a:latin typeface="Century Gothic" panose="020B0502020202020204" pitchFamily="34" charset="0"/>
              </a:rPr>
              <a:t> для обеспечения необходимого напора, </a:t>
            </a:r>
            <a:r>
              <a:rPr lang="ru-RU" sz="1600" b="1" i="0" dirty="0">
                <a:solidFill>
                  <a:srgbClr val="1C2126"/>
                </a:solidFill>
                <a:effectLst/>
                <a:latin typeface="Century Gothic" panose="020B0502020202020204" pitchFamily="34" charset="0"/>
              </a:rPr>
              <a:t>манометр</a:t>
            </a:r>
            <a:r>
              <a:rPr lang="ru-RU" sz="1600" b="0" i="0" dirty="0">
                <a:solidFill>
                  <a:srgbClr val="1C2126"/>
                </a:solidFill>
                <a:effectLst/>
                <a:latin typeface="Century Gothic" panose="020B0502020202020204" pitchFamily="34" charset="0"/>
              </a:rPr>
              <a:t> для контроля рабочего давления, </a:t>
            </a:r>
            <a:r>
              <a:rPr lang="ru-RU" sz="1600" b="1" i="0" dirty="0">
                <a:solidFill>
                  <a:srgbClr val="1C2126"/>
                </a:solidFill>
                <a:effectLst/>
                <a:latin typeface="Century Gothic" panose="020B0502020202020204" pitchFamily="34" charset="0"/>
              </a:rPr>
              <a:t>система автоматики</a:t>
            </a:r>
            <a:r>
              <a:rPr lang="ru-RU" sz="1600" b="0" i="0" dirty="0">
                <a:solidFill>
                  <a:srgbClr val="1C2126"/>
                </a:solidFill>
                <a:effectLst/>
                <a:latin typeface="Century Gothic" panose="020B0502020202020204" pitchFamily="34" charset="0"/>
              </a:rPr>
              <a:t> для управления работой станции, </a:t>
            </a:r>
            <a:r>
              <a:rPr lang="ru-RU" sz="1600" b="1" i="0" dirty="0">
                <a:solidFill>
                  <a:srgbClr val="1C2126"/>
                </a:solidFill>
                <a:effectLst/>
                <a:latin typeface="Century Gothic" panose="020B0502020202020204" pitchFamily="34" charset="0"/>
              </a:rPr>
              <a:t>электрокабель</a:t>
            </a:r>
            <a:r>
              <a:rPr lang="ru-RU" sz="1600" b="0" i="0" dirty="0">
                <a:solidFill>
                  <a:srgbClr val="1C2126"/>
                </a:solidFill>
                <a:effectLst/>
                <a:latin typeface="Century Gothic" panose="020B0502020202020204" pitchFamily="34" charset="0"/>
              </a:rPr>
              <a:t> для подачи питания, </a:t>
            </a:r>
            <a:r>
              <a:rPr lang="ru-RU" sz="1600" b="1" i="0" dirty="0">
                <a:solidFill>
                  <a:srgbClr val="1C2126"/>
                </a:solidFill>
                <a:effectLst/>
                <a:latin typeface="Century Gothic" panose="020B0502020202020204" pitchFamily="34" charset="0"/>
              </a:rPr>
              <a:t>разъем</a:t>
            </a:r>
            <a:r>
              <a:rPr lang="ru-RU" sz="1600" b="0" i="0" dirty="0">
                <a:solidFill>
                  <a:srgbClr val="1C2126"/>
                </a:solidFill>
                <a:effectLst/>
                <a:latin typeface="Century Gothic" panose="020B0502020202020204" pitchFamily="34" charset="0"/>
              </a:rPr>
              <a:t> для подключения к электросети, </a:t>
            </a:r>
            <a:r>
              <a:rPr lang="ru-RU" sz="1600" b="1" i="0" dirty="0">
                <a:solidFill>
                  <a:srgbClr val="1C2126"/>
                </a:solidFill>
                <a:effectLst/>
                <a:latin typeface="Century Gothic" panose="020B0502020202020204" pitchFamily="34" charset="0"/>
              </a:rPr>
              <a:t>клеммы</a:t>
            </a:r>
            <a:r>
              <a:rPr lang="ru-RU" sz="1600" b="0" i="0" dirty="0">
                <a:solidFill>
                  <a:srgbClr val="1C2126"/>
                </a:solidFill>
                <a:effectLst/>
                <a:latin typeface="Century Gothic" panose="020B0502020202020204" pitchFamily="34" charset="0"/>
              </a:rPr>
              <a:t> для заземления. Все составляющие насосной станции могут быть подобраны отдельно либо поставляются в сборе.</a:t>
            </a:r>
          </a:p>
          <a:p>
            <a:pPr algn="just"/>
            <a:r>
              <a:rPr lang="ru-RU" sz="1600" b="0" i="0" dirty="0">
                <a:solidFill>
                  <a:srgbClr val="1C2126"/>
                </a:solidFill>
                <a:effectLst/>
                <a:latin typeface="Century Gothic" panose="020B0502020202020204" pitchFamily="34" charset="0"/>
              </a:rPr>
              <a:t>     Оборудование служит для автономного водоснабжения частных домов, дач, коттеджей и других объектов, вблизи которых есть источник воды – колодец или скважина.</a:t>
            </a:r>
          </a:p>
        </p:txBody>
      </p:sp>
      <p:pic>
        <p:nvPicPr>
          <p:cNvPr id="28" name="Рисунок 27">
            <a:extLst>
              <a:ext uri="{FF2B5EF4-FFF2-40B4-BE49-F238E27FC236}">
                <a16:creationId xmlns:a16="http://schemas.microsoft.com/office/drawing/2014/main" id="{104F7506-9786-4256-8179-BA384742B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4114" y="128543"/>
            <a:ext cx="2701764" cy="49360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4" name="Прямоугольник 13">
            <a:extLst>
              <a:ext uri="{FF2B5EF4-FFF2-40B4-BE49-F238E27FC236}">
                <a16:creationId xmlns:a16="http://schemas.microsoft.com/office/drawing/2014/main" id="{B21475B9-DD2E-4BA7-B944-D553EC22AF42}"/>
              </a:ext>
            </a:extLst>
          </p:cNvPr>
          <p:cNvSpPr/>
          <p:nvPr/>
        </p:nvSpPr>
        <p:spPr>
          <a:xfrm>
            <a:off x="146218" y="5011716"/>
            <a:ext cx="4998756" cy="1138773"/>
          </a:xfrm>
          <a:prstGeom prst="rect">
            <a:avLst/>
          </a:prstGeom>
          <a:noFill/>
          <a:effectLst>
            <a:outerShdw blurRad="114300" dist="76200" dir="17580000" algn="t" rotWithShape="0">
              <a:prstClr val="black">
                <a:alpha val="37000"/>
              </a:prstClr>
            </a:outerShdw>
          </a:effectLst>
        </p:spPr>
        <p:txBody>
          <a:bodyPr wrap="square" lIns="91440" tIns="45720" rIns="91440" bIns="45720">
            <a:spAutoFit/>
          </a:bodyPr>
          <a:lstStyle/>
          <a:p>
            <a:pPr algn="ctr"/>
            <a:r>
              <a:rPr lang="ru-RU" sz="2000" cap="none" spc="0" dirty="0">
                <a:ln w="0"/>
                <a:effectLst>
                  <a:outerShdw blurRad="38100" dist="38100" dir="2700000" algn="tl">
                    <a:srgbClr val="000000">
                      <a:alpha val="43137"/>
                    </a:srgbClr>
                  </a:outerShdw>
                </a:effectLst>
                <a:latin typeface="Century Gothic" panose="020B0502020202020204" pitchFamily="34" charset="0"/>
              </a:rPr>
              <a:t>В нашем ассортименте доступны к заказу такие бренды, как</a:t>
            </a:r>
          </a:p>
          <a:p>
            <a:pPr algn="ctr"/>
            <a:r>
              <a:rPr lang="en-US" sz="2800" cap="none" spc="0" dirty="0">
                <a:ln w="0"/>
                <a:effectLst>
                  <a:outerShdw blurRad="38100" dist="38100" dir="2700000" algn="tl">
                    <a:srgbClr val="000000">
                      <a:alpha val="43137"/>
                    </a:srgbClr>
                  </a:outerShdw>
                </a:effectLst>
                <a:latin typeface="Century Gothic" panose="020B0502020202020204" pitchFamily="34" charset="0"/>
              </a:rPr>
              <a:t>GRANDFAR</a:t>
            </a:r>
            <a:r>
              <a:rPr lang="ru-RU" sz="2800" cap="none" spc="0" dirty="0">
                <a:ln w="0"/>
                <a:effectLst>
                  <a:outerShdw blurRad="38100" dist="38100" dir="2700000" algn="tl">
                    <a:srgbClr val="000000">
                      <a:alpha val="43137"/>
                    </a:srgbClr>
                  </a:outerShdw>
                </a:effectLst>
                <a:latin typeface="Century Gothic" panose="020B0502020202020204" pitchFamily="34" charset="0"/>
              </a:rPr>
              <a:t>, </a:t>
            </a:r>
            <a:r>
              <a:rPr lang="en-US" sz="2800" cap="none" spc="0" dirty="0">
                <a:ln w="0"/>
                <a:effectLst>
                  <a:outerShdw blurRad="38100" dist="38100" dir="2700000" algn="tl">
                    <a:srgbClr val="000000">
                      <a:alpha val="43137"/>
                    </a:srgbClr>
                  </a:outerShdw>
                </a:effectLst>
                <a:latin typeface="Century Gothic" panose="020B0502020202020204" pitchFamily="34" charset="0"/>
              </a:rPr>
              <a:t>AQUARIO</a:t>
            </a:r>
            <a:endParaRPr lang="ru-RU" sz="2800" cap="none" spc="0" dirty="0">
              <a:ln w="0"/>
              <a:effectLst>
                <a:outerShdw blurRad="38100" dist="38100" dir="2700000" algn="tl">
                  <a:srgbClr val="000000">
                    <a:alpha val="43137"/>
                  </a:srgbClr>
                </a:outerShdw>
              </a:effectLst>
              <a:latin typeface="Century Gothic" panose="020B0502020202020204" pitchFamily="34" charset="0"/>
            </a:endParaRPr>
          </a:p>
        </p:txBody>
      </p:sp>
      <p:pic>
        <p:nvPicPr>
          <p:cNvPr id="5" name="Рисунок 4">
            <a:extLst>
              <a:ext uri="{FF2B5EF4-FFF2-40B4-BE49-F238E27FC236}">
                <a16:creationId xmlns:a16="http://schemas.microsoft.com/office/drawing/2014/main" id="{BAB28959-CB2A-480A-B845-AE6FF4B24A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5669" y="2312523"/>
            <a:ext cx="2701764" cy="4492406"/>
          </a:xfrm>
          <a:prstGeom prst="rect">
            <a:avLst/>
          </a:prstGeom>
        </p:spPr>
      </p:pic>
      <p:pic>
        <p:nvPicPr>
          <p:cNvPr id="16" name="Рисунок 15">
            <a:extLst>
              <a:ext uri="{FF2B5EF4-FFF2-40B4-BE49-F238E27FC236}">
                <a16:creationId xmlns:a16="http://schemas.microsoft.com/office/drawing/2014/main" id="{0C89F092-8AF3-469F-9D1C-73A49CAEB5B8}"/>
              </a:ext>
            </a:extLst>
          </p:cNvPr>
          <p:cNvPicPr>
            <a:picLocks noChangeAspect="1"/>
          </p:cNvPicPr>
          <p:nvPr/>
        </p:nvPicPr>
        <p:blipFill rotWithShape="1">
          <a:blip r:embed="rId4">
            <a:extLst>
              <a:ext uri="{28A0092B-C50C-407E-A947-70E740481C1C}">
                <a14:useLocalDpi xmlns:a14="http://schemas.microsoft.com/office/drawing/2010/main" val="0"/>
              </a:ext>
            </a:extLst>
          </a:blip>
          <a:srcRect l="33200" t="33590" r="31954" b="15508"/>
          <a:stretch/>
        </p:blipFill>
        <p:spPr>
          <a:xfrm>
            <a:off x="8213014" y="0"/>
            <a:ext cx="2023817" cy="2450144"/>
          </a:xfrm>
          <a:prstGeom prst="rect">
            <a:avLst/>
          </a:prstGeom>
        </p:spPr>
      </p:pic>
      <p:pic>
        <p:nvPicPr>
          <p:cNvPr id="23" name="Рисунок 22">
            <a:extLst>
              <a:ext uri="{FF2B5EF4-FFF2-40B4-BE49-F238E27FC236}">
                <a16:creationId xmlns:a16="http://schemas.microsoft.com/office/drawing/2014/main" id="{5C46B8A6-08F3-48A1-89A5-306226EA07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7153" y="2328046"/>
            <a:ext cx="1719736" cy="4349359"/>
          </a:xfrm>
          <a:prstGeom prst="rect">
            <a:avLst/>
          </a:prstGeom>
        </p:spPr>
      </p:pic>
      <p:pic>
        <p:nvPicPr>
          <p:cNvPr id="10" name="Рисунок 9">
            <a:extLst>
              <a:ext uri="{FF2B5EF4-FFF2-40B4-BE49-F238E27FC236}">
                <a16:creationId xmlns:a16="http://schemas.microsoft.com/office/drawing/2014/main" id="{C9684488-F553-4F78-810C-61493EF12068}"/>
              </a:ext>
            </a:extLst>
          </p:cNvPr>
          <p:cNvPicPr>
            <a:picLocks noChangeAspect="1"/>
          </p:cNvPicPr>
          <p:nvPr/>
        </p:nvPicPr>
        <p:blipFill rotWithShape="1">
          <a:blip r:embed="rId6">
            <a:extLst>
              <a:ext uri="{28A0092B-C50C-407E-A947-70E740481C1C}">
                <a14:useLocalDpi xmlns:a14="http://schemas.microsoft.com/office/drawing/2010/main" val="0"/>
              </a:ext>
            </a:extLst>
          </a:blip>
          <a:srcRect l="41134" t="13433" r="44136" b="46880"/>
          <a:stretch/>
        </p:blipFill>
        <p:spPr>
          <a:xfrm>
            <a:off x="10072770" y="-212754"/>
            <a:ext cx="1804119" cy="2730499"/>
          </a:xfrm>
          <a:prstGeom prst="rect">
            <a:avLst/>
          </a:prstGeom>
        </p:spPr>
      </p:pic>
      <p:pic>
        <p:nvPicPr>
          <p:cNvPr id="26" name="Рисунок 25">
            <a:extLst>
              <a:ext uri="{FF2B5EF4-FFF2-40B4-BE49-F238E27FC236}">
                <a16:creationId xmlns:a16="http://schemas.microsoft.com/office/drawing/2014/main" id="{56BA7885-5AB5-4AB7-9ED7-9329A1CFD3B7}"/>
              </a:ext>
            </a:extLst>
          </p:cNvPr>
          <p:cNvPicPr>
            <a:picLocks noChangeAspect="1"/>
          </p:cNvPicPr>
          <p:nvPr/>
        </p:nvPicPr>
        <p:blipFill rotWithShape="1">
          <a:blip r:embed="rId7">
            <a:extLst>
              <a:ext uri="{28A0092B-C50C-407E-A947-70E740481C1C}">
                <a14:useLocalDpi xmlns:a14="http://schemas.microsoft.com/office/drawing/2010/main" val="0"/>
              </a:ext>
            </a:extLst>
          </a:blip>
          <a:srcRect l="33206" t="43818" b="9774"/>
          <a:stretch/>
        </p:blipFill>
        <p:spPr>
          <a:xfrm>
            <a:off x="-96403" y="-87183"/>
            <a:ext cx="4075390" cy="2831536"/>
          </a:xfrm>
          <a:prstGeom prst="rect">
            <a:avLst/>
          </a:prstGeom>
        </p:spPr>
      </p:pic>
      <p:sp>
        <p:nvSpPr>
          <p:cNvPr id="27" name="Прямоугольник 26">
            <a:extLst>
              <a:ext uri="{FF2B5EF4-FFF2-40B4-BE49-F238E27FC236}">
                <a16:creationId xmlns:a16="http://schemas.microsoft.com/office/drawing/2014/main" id="{85CFC97D-8B25-4C2F-8E6B-ABC2A567D434}"/>
              </a:ext>
            </a:extLst>
          </p:cNvPr>
          <p:cNvSpPr/>
          <p:nvPr/>
        </p:nvSpPr>
        <p:spPr>
          <a:xfrm>
            <a:off x="6036739" y="1475684"/>
            <a:ext cx="2395974" cy="96049"/>
          </a:xfrm>
          <a:prstGeom prst="rect">
            <a:avLst/>
          </a:prstGeom>
          <a:solidFill>
            <a:srgbClr val="1A873A"/>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3133928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Прямоугольник 20">
            <a:extLst>
              <a:ext uri="{FF2B5EF4-FFF2-40B4-BE49-F238E27FC236}">
                <a16:creationId xmlns:a16="http://schemas.microsoft.com/office/drawing/2014/main" id="{C42B446B-B7DA-46FB-8CE7-61AB686193F5}"/>
              </a:ext>
            </a:extLst>
          </p:cNvPr>
          <p:cNvSpPr/>
          <p:nvPr/>
        </p:nvSpPr>
        <p:spPr>
          <a:xfrm>
            <a:off x="0" y="6520626"/>
            <a:ext cx="8150780" cy="45719"/>
          </a:xfrm>
          <a:prstGeom prst="rect">
            <a:avLst/>
          </a:prstGeom>
          <a:solidFill>
            <a:srgbClr val="1A873A"/>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Прямоугольник 18">
            <a:extLst>
              <a:ext uri="{FF2B5EF4-FFF2-40B4-BE49-F238E27FC236}">
                <a16:creationId xmlns:a16="http://schemas.microsoft.com/office/drawing/2014/main" id="{E6C6CA5C-993F-453A-8C06-8F0D1A7802FC}"/>
              </a:ext>
            </a:extLst>
          </p:cNvPr>
          <p:cNvSpPr/>
          <p:nvPr/>
        </p:nvSpPr>
        <p:spPr>
          <a:xfrm flipH="1" flipV="1">
            <a:off x="0" y="-19360"/>
            <a:ext cx="6007100" cy="830997"/>
          </a:xfrm>
          <a:custGeom>
            <a:avLst/>
            <a:gdLst>
              <a:gd name="connsiteX0" fmla="*/ 0 w 5448301"/>
              <a:gd name="connsiteY0" fmla="*/ 0 h 578138"/>
              <a:gd name="connsiteX1" fmla="*/ 5448301 w 5448301"/>
              <a:gd name="connsiteY1" fmla="*/ 0 h 578138"/>
              <a:gd name="connsiteX2" fmla="*/ 5448301 w 5448301"/>
              <a:gd name="connsiteY2" fmla="*/ 578138 h 578138"/>
              <a:gd name="connsiteX3" fmla="*/ 0 w 5448301"/>
              <a:gd name="connsiteY3" fmla="*/ 578138 h 578138"/>
              <a:gd name="connsiteX4" fmla="*/ 0 w 5448301"/>
              <a:gd name="connsiteY4" fmla="*/ 0 h 578138"/>
              <a:gd name="connsiteX0" fmla="*/ 428625 w 5876926"/>
              <a:gd name="connsiteY0" fmla="*/ 0 h 578138"/>
              <a:gd name="connsiteX1" fmla="*/ 5876926 w 5876926"/>
              <a:gd name="connsiteY1" fmla="*/ 0 h 578138"/>
              <a:gd name="connsiteX2" fmla="*/ 5876926 w 5876926"/>
              <a:gd name="connsiteY2" fmla="*/ 578138 h 578138"/>
              <a:gd name="connsiteX3" fmla="*/ 0 w 5876926"/>
              <a:gd name="connsiteY3" fmla="*/ 578138 h 578138"/>
              <a:gd name="connsiteX4" fmla="*/ 428625 w 5876926"/>
              <a:gd name="connsiteY4" fmla="*/ 0 h 57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6926" h="578138">
                <a:moveTo>
                  <a:pt x="428625" y="0"/>
                </a:moveTo>
                <a:lnTo>
                  <a:pt x="5876926" y="0"/>
                </a:lnTo>
                <a:lnTo>
                  <a:pt x="5876926" y="578138"/>
                </a:lnTo>
                <a:lnTo>
                  <a:pt x="0" y="578138"/>
                </a:lnTo>
                <a:lnTo>
                  <a:pt x="428625" y="0"/>
                </a:lnTo>
                <a:close/>
              </a:path>
            </a:pathLst>
          </a:cu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 name="Прямоугольник 18">
            <a:extLst>
              <a:ext uri="{FF2B5EF4-FFF2-40B4-BE49-F238E27FC236}">
                <a16:creationId xmlns:a16="http://schemas.microsoft.com/office/drawing/2014/main" id="{4EFA3E69-23D3-413D-8BD0-BE1CC2D27876}"/>
              </a:ext>
            </a:extLst>
          </p:cNvPr>
          <p:cNvSpPr/>
          <p:nvPr/>
        </p:nvSpPr>
        <p:spPr>
          <a:xfrm>
            <a:off x="7835900" y="6295268"/>
            <a:ext cx="4356100" cy="578138"/>
          </a:xfrm>
          <a:custGeom>
            <a:avLst/>
            <a:gdLst>
              <a:gd name="connsiteX0" fmla="*/ 0 w 5448301"/>
              <a:gd name="connsiteY0" fmla="*/ 0 h 578138"/>
              <a:gd name="connsiteX1" fmla="*/ 5448301 w 5448301"/>
              <a:gd name="connsiteY1" fmla="*/ 0 h 578138"/>
              <a:gd name="connsiteX2" fmla="*/ 5448301 w 5448301"/>
              <a:gd name="connsiteY2" fmla="*/ 578138 h 578138"/>
              <a:gd name="connsiteX3" fmla="*/ 0 w 5448301"/>
              <a:gd name="connsiteY3" fmla="*/ 578138 h 578138"/>
              <a:gd name="connsiteX4" fmla="*/ 0 w 5448301"/>
              <a:gd name="connsiteY4" fmla="*/ 0 h 578138"/>
              <a:gd name="connsiteX0" fmla="*/ 428625 w 5876926"/>
              <a:gd name="connsiteY0" fmla="*/ 0 h 578138"/>
              <a:gd name="connsiteX1" fmla="*/ 5876926 w 5876926"/>
              <a:gd name="connsiteY1" fmla="*/ 0 h 578138"/>
              <a:gd name="connsiteX2" fmla="*/ 5876926 w 5876926"/>
              <a:gd name="connsiteY2" fmla="*/ 578138 h 578138"/>
              <a:gd name="connsiteX3" fmla="*/ 0 w 5876926"/>
              <a:gd name="connsiteY3" fmla="*/ 578138 h 578138"/>
              <a:gd name="connsiteX4" fmla="*/ 428625 w 5876926"/>
              <a:gd name="connsiteY4" fmla="*/ 0 h 57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6926" h="578138">
                <a:moveTo>
                  <a:pt x="428625" y="0"/>
                </a:moveTo>
                <a:lnTo>
                  <a:pt x="5876926" y="0"/>
                </a:lnTo>
                <a:lnTo>
                  <a:pt x="5876926" y="578138"/>
                </a:lnTo>
                <a:lnTo>
                  <a:pt x="0" y="578138"/>
                </a:lnTo>
                <a:lnTo>
                  <a:pt x="428625" y="0"/>
                </a:lnTo>
                <a:close/>
              </a:path>
            </a:pathLst>
          </a:cu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Прямоугольник 21">
            <a:extLst>
              <a:ext uri="{FF2B5EF4-FFF2-40B4-BE49-F238E27FC236}">
                <a16:creationId xmlns:a16="http://schemas.microsoft.com/office/drawing/2014/main" id="{F6991F1C-B6FA-4270-A34F-A7FDE70129CE}"/>
              </a:ext>
            </a:extLst>
          </p:cNvPr>
          <p:cNvSpPr/>
          <p:nvPr/>
        </p:nvSpPr>
        <p:spPr>
          <a:xfrm>
            <a:off x="664218" y="1054393"/>
            <a:ext cx="7171682" cy="646331"/>
          </a:xfrm>
          <a:prstGeom prst="rect">
            <a:avLst/>
          </a:prstGeom>
          <a:noFill/>
          <a:effectLst>
            <a:outerShdw blurRad="50800" dist="38100" dir="2700000" algn="tl" rotWithShape="0">
              <a:prstClr val="black">
                <a:alpha val="40000"/>
              </a:prstClr>
            </a:outerShdw>
          </a:effectLst>
        </p:spPr>
        <p:txBody>
          <a:bodyPr wrap="square" lIns="91440" tIns="45720" rIns="91440" bIns="45720">
            <a:spAutoFit/>
          </a:bodyPr>
          <a:lstStyle/>
          <a:p>
            <a:r>
              <a:rPr lang="ru-RU" sz="3600" b="1" dirty="0">
                <a:ln w="0"/>
                <a:latin typeface="Century Gothic" panose="020B0502020202020204" pitchFamily="34" charset="0"/>
              </a:rPr>
              <a:t>НАСОСЫ ДЛЯ БАССЕЙНА</a:t>
            </a:r>
            <a:endParaRPr lang="ru-RU" sz="3600" cap="none" spc="0" dirty="0">
              <a:ln w="0"/>
              <a:latin typeface="Century Gothic" panose="020B0502020202020204" pitchFamily="34" charset="0"/>
            </a:endParaRPr>
          </a:p>
        </p:txBody>
      </p:sp>
      <p:sp>
        <p:nvSpPr>
          <p:cNvPr id="17" name="TextBox 16">
            <a:extLst>
              <a:ext uri="{FF2B5EF4-FFF2-40B4-BE49-F238E27FC236}">
                <a16:creationId xmlns:a16="http://schemas.microsoft.com/office/drawing/2014/main" id="{D54C777C-AF27-46B7-89DE-7C9637D3E2A4}"/>
              </a:ext>
            </a:extLst>
          </p:cNvPr>
          <p:cNvSpPr txBox="1"/>
          <p:nvPr/>
        </p:nvSpPr>
        <p:spPr>
          <a:xfrm>
            <a:off x="5302414" y="4930619"/>
            <a:ext cx="6356186" cy="1477328"/>
          </a:xfrm>
          <a:prstGeom prst="rect">
            <a:avLst/>
          </a:prstGeom>
          <a:noFill/>
        </p:spPr>
        <p:txBody>
          <a:bodyPr wrap="square">
            <a:spAutoFit/>
          </a:bodyPr>
          <a:lstStyle/>
          <a:p>
            <a:pPr algn="just"/>
            <a:r>
              <a:rPr lang="ru-RU" dirty="0">
                <a:solidFill>
                  <a:schemeClr val="bg1"/>
                </a:solidFill>
                <a:latin typeface="Century Gothic" panose="020B0502020202020204" pitchFamily="34" charset="0"/>
              </a:rPr>
              <a:t>     П</a:t>
            </a:r>
            <a:r>
              <a:rPr lang="ru-RU" b="0" i="0" dirty="0">
                <a:solidFill>
                  <a:schemeClr val="bg1"/>
                </a:solidFill>
                <a:effectLst/>
                <a:latin typeface="Century Gothic" panose="020B0502020202020204" pitchFamily="34" charset="0"/>
              </a:rPr>
              <a:t>редназначен для перекачивания загрязненных жидкостей разной концентрации. Оборудование выступает полноценной частью дренажной системы – используется для откачки грязной воды из подвалов, котлованов и пр. </a:t>
            </a:r>
            <a:endParaRPr lang="ru-RU" dirty="0">
              <a:solidFill>
                <a:schemeClr val="bg1"/>
              </a:solidFill>
              <a:latin typeface="Century Gothic" panose="020B0502020202020204" pitchFamily="34" charset="0"/>
            </a:endParaRPr>
          </a:p>
        </p:txBody>
      </p:sp>
      <p:sp>
        <p:nvSpPr>
          <p:cNvPr id="15" name="Прямоугольник 14">
            <a:extLst>
              <a:ext uri="{FF2B5EF4-FFF2-40B4-BE49-F238E27FC236}">
                <a16:creationId xmlns:a16="http://schemas.microsoft.com/office/drawing/2014/main" id="{D607EB05-ABDD-47C0-9C98-FCE31FC15404}"/>
              </a:ext>
            </a:extLst>
          </p:cNvPr>
          <p:cNvSpPr/>
          <p:nvPr/>
        </p:nvSpPr>
        <p:spPr>
          <a:xfrm>
            <a:off x="664218" y="1642258"/>
            <a:ext cx="10994382" cy="3046988"/>
          </a:xfrm>
          <a:prstGeom prst="rect">
            <a:avLst/>
          </a:prstGeom>
          <a:noFill/>
        </p:spPr>
        <p:txBody>
          <a:bodyPr wrap="square" lIns="91440" tIns="45720" rIns="91440" bIns="45720">
            <a:spAutoFit/>
          </a:bodyPr>
          <a:lstStyle/>
          <a:p>
            <a:pPr algn="just"/>
            <a:r>
              <a:rPr lang="ru-RU" sz="1600" b="0" i="0" dirty="0">
                <a:effectLst/>
                <a:latin typeface="Century Gothic" panose="020B0502020202020204" pitchFamily="34" charset="0"/>
              </a:rPr>
              <a:t>    Фильтрующий насос является неотъемлемой частью любой системы бассейна и выполняет целый ряд важных функций.</a:t>
            </a:r>
          </a:p>
          <a:p>
            <a:pPr algn="just"/>
            <a:r>
              <a:rPr lang="ru-RU" sz="1600" b="0" i="0" dirty="0">
                <a:effectLst/>
                <a:latin typeface="Century Gothic" panose="020B0502020202020204" pitchFamily="34" charset="0"/>
              </a:rPr>
              <a:t>     Устройство работает за счет циркуляции воды из бассейна через систему фильтрации. Насос забирает воду, пропуская ее через сетчатую корзину для удаления мусора и частиц грязи. Затем вода проходит через песчаный или картриджный фильтр, который дополнительно удаляет грязь, мусор и органические вещества. После прохождения через фильтр чистая вода возвращается обратно в бассейн через выпускную трубу или форсунку. Данный вид конструкций обеспечивают множество преимуществ для бассейна. Они улучшают чистоту воды для того, чтобы вода в бассейне выглядела чище и прозрачнее, а также снижают уровень бактерий, чтобы Ваша семья оставалась здоровой, наслаждаясь отдыхом в воде. Специальные насосы необходимы для поддержания сбалансированного уровня PH и отсутствия химического дисбаланса в плавательной среде. Кроме того, они помогают защитить Ваше оборудование и продлить гарантийный срок службы.</a:t>
            </a:r>
          </a:p>
        </p:txBody>
      </p:sp>
      <p:pic>
        <p:nvPicPr>
          <p:cNvPr id="28" name="Рисунок 27">
            <a:extLst>
              <a:ext uri="{FF2B5EF4-FFF2-40B4-BE49-F238E27FC236}">
                <a16:creationId xmlns:a16="http://schemas.microsoft.com/office/drawing/2014/main" id="{104F7506-9786-4256-8179-BA384742B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5259" y="345640"/>
            <a:ext cx="2701764" cy="49360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4" name="Прямоугольник 13">
            <a:extLst>
              <a:ext uri="{FF2B5EF4-FFF2-40B4-BE49-F238E27FC236}">
                <a16:creationId xmlns:a16="http://schemas.microsoft.com/office/drawing/2014/main" id="{B21475B9-DD2E-4BA7-B944-D553EC22AF42}"/>
              </a:ext>
            </a:extLst>
          </p:cNvPr>
          <p:cNvSpPr/>
          <p:nvPr/>
        </p:nvSpPr>
        <p:spPr>
          <a:xfrm>
            <a:off x="85369" y="5216797"/>
            <a:ext cx="4998756" cy="1138773"/>
          </a:xfrm>
          <a:prstGeom prst="rect">
            <a:avLst/>
          </a:prstGeom>
          <a:noFill/>
          <a:effectLst>
            <a:outerShdw blurRad="114300" dist="76200" dir="17580000" algn="t" rotWithShape="0">
              <a:prstClr val="black">
                <a:alpha val="37000"/>
              </a:prstClr>
            </a:outerShdw>
          </a:effectLst>
        </p:spPr>
        <p:txBody>
          <a:bodyPr wrap="square" lIns="91440" tIns="45720" rIns="91440" bIns="45720">
            <a:spAutoFit/>
          </a:bodyPr>
          <a:lstStyle/>
          <a:p>
            <a:pPr algn="ctr"/>
            <a:r>
              <a:rPr lang="ru-RU" sz="2000" cap="none" spc="0" dirty="0">
                <a:ln w="0"/>
                <a:effectLst>
                  <a:outerShdw blurRad="38100" dist="38100" dir="2700000" algn="tl">
                    <a:srgbClr val="000000">
                      <a:alpha val="43137"/>
                    </a:srgbClr>
                  </a:outerShdw>
                </a:effectLst>
                <a:latin typeface="Century Gothic" panose="020B0502020202020204" pitchFamily="34" charset="0"/>
              </a:rPr>
              <a:t>В нашем ассортименте доступны к заказу такие бренды, как</a:t>
            </a:r>
          </a:p>
          <a:p>
            <a:pPr algn="ctr"/>
            <a:r>
              <a:rPr lang="en-US" sz="2800" dirty="0">
                <a:ln w="0"/>
                <a:effectLst>
                  <a:outerShdw blurRad="38100" dist="38100" dir="2700000" algn="tl">
                    <a:srgbClr val="000000">
                      <a:alpha val="43137"/>
                    </a:srgbClr>
                  </a:outerShdw>
                </a:effectLst>
                <a:latin typeface="Century Gothic" panose="020B0502020202020204" pitchFamily="34" charset="0"/>
              </a:rPr>
              <a:t>LEO</a:t>
            </a:r>
            <a:endParaRPr lang="ru-RU" sz="2800" cap="none" spc="0" dirty="0">
              <a:ln w="0"/>
              <a:effectLst>
                <a:outerShdw blurRad="38100" dist="38100" dir="2700000" algn="tl">
                  <a:srgbClr val="000000">
                    <a:alpha val="43137"/>
                  </a:srgbClr>
                </a:outerShdw>
              </a:effectLst>
              <a:latin typeface="Century Gothic" panose="020B0502020202020204" pitchFamily="34" charset="0"/>
            </a:endParaRPr>
          </a:p>
        </p:txBody>
      </p:sp>
      <p:pic>
        <p:nvPicPr>
          <p:cNvPr id="3" name="Рисунок 2">
            <a:extLst>
              <a:ext uri="{FF2B5EF4-FFF2-40B4-BE49-F238E27FC236}">
                <a16:creationId xmlns:a16="http://schemas.microsoft.com/office/drawing/2014/main" id="{EECAA8DE-A092-4538-A615-0C5D6EB2B2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7100" y="4604769"/>
            <a:ext cx="2400062" cy="1800047"/>
          </a:xfrm>
          <a:prstGeom prst="rect">
            <a:avLst/>
          </a:prstGeom>
        </p:spPr>
      </p:pic>
      <p:pic>
        <p:nvPicPr>
          <p:cNvPr id="6" name="Рисунок 5">
            <a:extLst>
              <a:ext uri="{FF2B5EF4-FFF2-40B4-BE49-F238E27FC236}">
                <a16:creationId xmlns:a16="http://schemas.microsoft.com/office/drawing/2014/main" id="{FBB98226-40B8-45B2-A12F-E6F90FDFED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5757" y="4459814"/>
            <a:ext cx="3331266" cy="2290245"/>
          </a:xfrm>
          <a:prstGeom prst="rect">
            <a:avLst/>
          </a:prstGeom>
        </p:spPr>
      </p:pic>
      <p:pic>
        <p:nvPicPr>
          <p:cNvPr id="18" name="Рисунок 17">
            <a:extLst>
              <a:ext uri="{FF2B5EF4-FFF2-40B4-BE49-F238E27FC236}">
                <a16:creationId xmlns:a16="http://schemas.microsoft.com/office/drawing/2014/main" id="{3648E6EB-A96A-47CD-B3FA-273E5AC1F2D7}"/>
              </a:ext>
            </a:extLst>
          </p:cNvPr>
          <p:cNvPicPr>
            <a:picLocks noChangeAspect="1"/>
          </p:cNvPicPr>
          <p:nvPr/>
        </p:nvPicPr>
        <p:blipFill rotWithShape="1">
          <a:blip r:embed="rId5">
            <a:extLst>
              <a:ext uri="{28A0092B-C50C-407E-A947-70E740481C1C}">
                <a14:useLocalDpi xmlns:a14="http://schemas.microsoft.com/office/drawing/2010/main" val="0"/>
              </a:ext>
            </a:extLst>
          </a:blip>
          <a:srcRect l="33206" t="43818" b="9774"/>
          <a:stretch/>
        </p:blipFill>
        <p:spPr>
          <a:xfrm>
            <a:off x="-16773" y="-21111"/>
            <a:ext cx="4075390" cy="2831536"/>
          </a:xfrm>
          <a:prstGeom prst="rect">
            <a:avLst/>
          </a:prstGeom>
        </p:spPr>
      </p:pic>
      <p:sp>
        <p:nvSpPr>
          <p:cNvPr id="20" name="Прямоугольник 19">
            <a:extLst>
              <a:ext uri="{FF2B5EF4-FFF2-40B4-BE49-F238E27FC236}">
                <a16:creationId xmlns:a16="http://schemas.microsoft.com/office/drawing/2014/main" id="{CE40F986-0638-479D-87D2-AA59FCF8809F}"/>
              </a:ext>
            </a:extLst>
          </p:cNvPr>
          <p:cNvSpPr/>
          <p:nvPr/>
        </p:nvSpPr>
        <p:spPr>
          <a:xfrm>
            <a:off x="6678317" y="1340446"/>
            <a:ext cx="4849465" cy="86665"/>
          </a:xfrm>
          <a:prstGeom prst="rect">
            <a:avLst/>
          </a:prstGeom>
          <a:solidFill>
            <a:srgbClr val="1A873A"/>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2063217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Прямоугольник 20">
            <a:extLst>
              <a:ext uri="{FF2B5EF4-FFF2-40B4-BE49-F238E27FC236}">
                <a16:creationId xmlns:a16="http://schemas.microsoft.com/office/drawing/2014/main" id="{C42B446B-B7DA-46FB-8CE7-61AB686193F5}"/>
              </a:ext>
            </a:extLst>
          </p:cNvPr>
          <p:cNvSpPr/>
          <p:nvPr/>
        </p:nvSpPr>
        <p:spPr>
          <a:xfrm>
            <a:off x="0" y="6520626"/>
            <a:ext cx="8150780" cy="45719"/>
          </a:xfrm>
          <a:prstGeom prst="rect">
            <a:avLst/>
          </a:prstGeom>
          <a:solidFill>
            <a:srgbClr val="1A873A"/>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Прямоугольник 18">
            <a:extLst>
              <a:ext uri="{FF2B5EF4-FFF2-40B4-BE49-F238E27FC236}">
                <a16:creationId xmlns:a16="http://schemas.microsoft.com/office/drawing/2014/main" id="{E6C6CA5C-993F-453A-8C06-8F0D1A7802FC}"/>
              </a:ext>
            </a:extLst>
          </p:cNvPr>
          <p:cNvSpPr/>
          <p:nvPr/>
        </p:nvSpPr>
        <p:spPr>
          <a:xfrm flipH="1" flipV="1">
            <a:off x="0" y="-19360"/>
            <a:ext cx="6007100" cy="830997"/>
          </a:xfrm>
          <a:custGeom>
            <a:avLst/>
            <a:gdLst>
              <a:gd name="connsiteX0" fmla="*/ 0 w 5448301"/>
              <a:gd name="connsiteY0" fmla="*/ 0 h 578138"/>
              <a:gd name="connsiteX1" fmla="*/ 5448301 w 5448301"/>
              <a:gd name="connsiteY1" fmla="*/ 0 h 578138"/>
              <a:gd name="connsiteX2" fmla="*/ 5448301 w 5448301"/>
              <a:gd name="connsiteY2" fmla="*/ 578138 h 578138"/>
              <a:gd name="connsiteX3" fmla="*/ 0 w 5448301"/>
              <a:gd name="connsiteY3" fmla="*/ 578138 h 578138"/>
              <a:gd name="connsiteX4" fmla="*/ 0 w 5448301"/>
              <a:gd name="connsiteY4" fmla="*/ 0 h 578138"/>
              <a:gd name="connsiteX0" fmla="*/ 428625 w 5876926"/>
              <a:gd name="connsiteY0" fmla="*/ 0 h 578138"/>
              <a:gd name="connsiteX1" fmla="*/ 5876926 w 5876926"/>
              <a:gd name="connsiteY1" fmla="*/ 0 h 578138"/>
              <a:gd name="connsiteX2" fmla="*/ 5876926 w 5876926"/>
              <a:gd name="connsiteY2" fmla="*/ 578138 h 578138"/>
              <a:gd name="connsiteX3" fmla="*/ 0 w 5876926"/>
              <a:gd name="connsiteY3" fmla="*/ 578138 h 578138"/>
              <a:gd name="connsiteX4" fmla="*/ 428625 w 5876926"/>
              <a:gd name="connsiteY4" fmla="*/ 0 h 57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6926" h="578138">
                <a:moveTo>
                  <a:pt x="428625" y="0"/>
                </a:moveTo>
                <a:lnTo>
                  <a:pt x="5876926" y="0"/>
                </a:lnTo>
                <a:lnTo>
                  <a:pt x="5876926" y="578138"/>
                </a:lnTo>
                <a:lnTo>
                  <a:pt x="0" y="578138"/>
                </a:lnTo>
                <a:lnTo>
                  <a:pt x="428625" y="0"/>
                </a:lnTo>
                <a:close/>
              </a:path>
            </a:pathLst>
          </a:cu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 name="Прямоугольник 18">
            <a:extLst>
              <a:ext uri="{FF2B5EF4-FFF2-40B4-BE49-F238E27FC236}">
                <a16:creationId xmlns:a16="http://schemas.microsoft.com/office/drawing/2014/main" id="{4EFA3E69-23D3-413D-8BD0-BE1CC2D27876}"/>
              </a:ext>
            </a:extLst>
          </p:cNvPr>
          <p:cNvSpPr/>
          <p:nvPr/>
        </p:nvSpPr>
        <p:spPr>
          <a:xfrm>
            <a:off x="7835900" y="6295268"/>
            <a:ext cx="4356100" cy="578138"/>
          </a:xfrm>
          <a:custGeom>
            <a:avLst/>
            <a:gdLst>
              <a:gd name="connsiteX0" fmla="*/ 0 w 5448301"/>
              <a:gd name="connsiteY0" fmla="*/ 0 h 578138"/>
              <a:gd name="connsiteX1" fmla="*/ 5448301 w 5448301"/>
              <a:gd name="connsiteY1" fmla="*/ 0 h 578138"/>
              <a:gd name="connsiteX2" fmla="*/ 5448301 w 5448301"/>
              <a:gd name="connsiteY2" fmla="*/ 578138 h 578138"/>
              <a:gd name="connsiteX3" fmla="*/ 0 w 5448301"/>
              <a:gd name="connsiteY3" fmla="*/ 578138 h 578138"/>
              <a:gd name="connsiteX4" fmla="*/ 0 w 5448301"/>
              <a:gd name="connsiteY4" fmla="*/ 0 h 578138"/>
              <a:gd name="connsiteX0" fmla="*/ 428625 w 5876926"/>
              <a:gd name="connsiteY0" fmla="*/ 0 h 578138"/>
              <a:gd name="connsiteX1" fmla="*/ 5876926 w 5876926"/>
              <a:gd name="connsiteY1" fmla="*/ 0 h 578138"/>
              <a:gd name="connsiteX2" fmla="*/ 5876926 w 5876926"/>
              <a:gd name="connsiteY2" fmla="*/ 578138 h 578138"/>
              <a:gd name="connsiteX3" fmla="*/ 0 w 5876926"/>
              <a:gd name="connsiteY3" fmla="*/ 578138 h 578138"/>
              <a:gd name="connsiteX4" fmla="*/ 428625 w 5876926"/>
              <a:gd name="connsiteY4" fmla="*/ 0 h 57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6926" h="578138">
                <a:moveTo>
                  <a:pt x="428625" y="0"/>
                </a:moveTo>
                <a:lnTo>
                  <a:pt x="5876926" y="0"/>
                </a:lnTo>
                <a:lnTo>
                  <a:pt x="5876926" y="578138"/>
                </a:lnTo>
                <a:lnTo>
                  <a:pt x="0" y="578138"/>
                </a:lnTo>
                <a:lnTo>
                  <a:pt x="428625" y="0"/>
                </a:lnTo>
                <a:close/>
              </a:path>
            </a:pathLst>
          </a:cu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Прямоугольник 21">
            <a:extLst>
              <a:ext uri="{FF2B5EF4-FFF2-40B4-BE49-F238E27FC236}">
                <a16:creationId xmlns:a16="http://schemas.microsoft.com/office/drawing/2014/main" id="{F6991F1C-B6FA-4270-A34F-A7FDE70129CE}"/>
              </a:ext>
            </a:extLst>
          </p:cNvPr>
          <p:cNvSpPr/>
          <p:nvPr/>
        </p:nvSpPr>
        <p:spPr>
          <a:xfrm>
            <a:off x="664217" y="1054393"/>
            <a:ext cx="8471041" cy="646331"/>
          </a:xfrm>
          <a:prstGeom prst="rect">
            <a:avLst/>
          </a:prstGeom>
          <a:noFill/>
          <a:effectLst>
            <a:outerShdw blurRad="50800" dist="38100" dir="2700000" algn="tl" rotWithShape="0">
              <a:prstClr val="black">
                <a:alpha val="40000"/>
              </a:prstClr>
            </a:outerShdw>
          </a:effectLst>
        </p:spPr>
        <p:txBody>
          <a:bodyPr wrap="square" lIns="91440" tIns="45720" rIns="91440" bIns="45720">
            <a:spAutoFit/>
          </a:bodyPr>
          <a:lstStyle/>
          <a:p>
            <a:r>
              <a:rPr lang="ru-RU" sz="3600" b="1" cap="none" spc="0" dirty="0">
                <a:ln w="0"/>
                <a:latin typeface="Century Gothic" panose="020B0502020202020204" pitchFamily="34" charset="0"/>
              </a:rPr>
              <a:t>АВТОМАТИКА И КОМПЛЕКТУЮЩИЕ</a:t>
            </a:r>
            <a:endParaRPr lang="ru-RU" sz="3600" cap="none" spc="0" dirty="0">
              <a:ln w="0"/>
              <a:latin typeface="Century Gothic" panose="020B0502020202020204" pitchFamily="34" charset="0"/>
            </a:endParaRPr>
          </a:p>
        </p:txBody>
      </p:sp>
      <p:sp>
        <p:nvSpPr>
          <p:cNvPr id="17" name="TextBox 16">
            <a:extLst>
              <a:ext uri="{FF2B5EF4-FFF2-40B4-BE49-F238E27FC236}">
                <a16:creationId xmlns:a16="http://schemas.microsoft.com/office/drawing/2014/main" id="{D54C777C-AF27-46B7-89DE-7C9637D3E2A4}"/>
              </a:ext>
            </a:extLst>
          </p:cNvPr>
          <p:cNvSpPr txBox="1"/>
          <p:nvPr/>
        </p:nvSpPr>
        <p:spPr>
          <a:xfrm>
            <a:off x="5302414" y="4930619"/>
            <a:ext cx="6356186" cy="1477328"/>
          </a:xfrm>
          <a:prstGeom prst="rect">
            <a:avLst/>
          </a:prstGeom>
          <a:noFill/>
        </p:spPr>
        <p:txBody>
          <a:bodyPr wrap="square">
            <a:spAutoFit/>
          </a:bodyPr>
          <a:lstStyle/>
          <a:p>
            <a:pPr algn="just"/>
            <a:r>
              <a:rPr lang="ru-RU" dirty="0">
                <a:solidFill>
                  <a:schemeClr val="bg1"/>
                </a:solidFill>
                <a:latin typeface="Century Gothic" panose="020B0502020202020204" pitchFamily="34" charset="0"/>
              </a:rPr>
              <a:t>     П</a:t>
            </a:r>
            <a:r>
              <a:rPr lang="ru-RU" b="0" i="0" dirty="0">
                <a:solidFill>
                  <a:schemeClr val="bg1"/>
                </a:solidFill>
                <a:effectLst/>
                <a:latin typeface="Century Gothic" panose="020B0502020202020204" pitchFamily="34" charset="0"/>
              </a:rPr>
              <a:t>редназначен для перекачивания загрязненных жидкостей разной концентрации. Оборудование выступает полноценной частью дренажной системы – используется для откачки грязной воды из подвалов, котлованов и пр. </a:t>
            </a:r>
            <a:endParaRPr lang="ru-RU" dirty="0">
              <a:solidFill>
                <a:schemeClr val="bg1"/>
              </a:solidFill>
              <a:latin typeface="Century Gothic" panose="020B0502020202020204" pitchFamily="34" charset="0"/>
            </a:endParaRPr>
          </a:p>
        </p:txBody>
      </p:sp>
      <p:sp>
        <p:nvSpPr>
          <p:cNvPr id="15" name="Прямоугольник 14">
            <a:extLst>
              <a:ext uri="{FF2B5EF4-FFF2-40B4-BE49-F238E27FC236}">
                <a16:creationId xmlns:a16="http://schemas.microsoft.com/office/drawing/2014/main" id="{D607EB05-ABDD-47C0-9C98-FCE31FC15404}"/>
              </a:ext>
            </a:extLst>
          </p:cNvPr>
          <p:cNvSpPr/>
          <p:nvPr/>
        </p:nvSpPr>
        <p:spPr>
          <a:xfrm>
            <a:off x="664218" y="1642258"/>
            <a:ext cx="7971782" cy="2862322"/>
          </a:xfrm>
          <a:prstGeom prst="rect">
            <a:avLst/>
          </a:prstGeom>
          <a:noFill/>
        </p:spPr>
        <p:txBody>
          <a:bodyPr wrap="square" lIns="91440" tIns="45720" rIns="91440" bIns="45720">
            <a:spAutoFit/>
          </a:bodyPr>
          <a:lstStyle/>
          <a:p>
            <a:pPr algn="just"/>
            <a:r>
              <a:rPr lang="ru-RU" dirty="0">
                <a:latin typeface="Century Gothic" panose="020B0502020202020204" pitchFamily="34" charset="0"/>
              </a:rPr>
              <a:t>      Для обслуживания насосов и станций водоснабжения зачастую необходимы расходные материалы и комплектующие для должного обслуживания приборов.</a:t>
            </a:r>
          </a:p>
          <a:p>
            <a:pPr algn="just"/>
            <a:r>
              <a:rPr lang="ru-RU" dirty="0">
                <a:latin typeface="Century Gothic" panose="020B0502020202020204" pitchFamily="34" charset="0"/>
              </a:rPr>
              <a:t>     В нашем ассортименты вы можете найти:</a:t>
            </a:r>
          </a:p>
          <a:p>
            <a:pPr algn="just"/>
            <a:r>
              <a:rPr lang="ru-RU" dirty="0">
                <a:latin typeface="Century Gothic" panose="020B0502020202020204" pitchFamily="34" charset="0"/>
              </a:rPr>
              <a:t>     Мембраны и </a:t>
            </a:r>
            <a:r>
              <a:rPr lang="ru-RU" dirty="0" err="1">
                <a:latin typeface="Century Gothic" panose="020B0502020202020204" pitchFamily="34" charset="0"/>
              </a:rPr>
              <a:t>флянцы</a:t>
            </a:r>
            <a:r>
              <a:rPr lang="ru-RU" dirty="0">
                <a:latin typeface="Century Gothic" panose="020B0502020202020204" pitchFamily="34" charset="0"/>
              </a:rPr>
              <a:t> для гидроаккумулятора, подводки, кронштейны для баков отопления, реле давления, штуцера, ассортимент различных регуляторов давления, гидроаккумуляторы, ресиверы, контролеры насосов, крыльчатки, клапана запорные, диффузоры, сальники на насосы, основания для насосов, манометры и многое другое.</a:t>
            </a:r>
            <a:endParaRPr lang="ru-RU" b="0" i="0" dirty="0">
              <a:effectLst/>
              <a:latin typeface="Century Gothic" panose="020B0502020202020204" pitchFamily="34" charset="0"/>
            </a:endParaRPr>
          </a:p>
        </p:txBody>
      </p:sp>
      <p:pic>
        <p:nvPicPr>
          <p:cNvPr id="28" name="Рисунок 27">
            <a:extLst>
              <a:ext uri="{FF2B5EF4-FFF2-40B4-BE49-F238E27FC236}">
                <a16:creationId xmlns:a16="http://schemas.microsoft.com/office/drawing/2014/main" id="{104F7506-9786-4256-8179-BA384742B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5259" y="345640"/>
            <a:ext cx="2701764" cy="49360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4" name="Прямоугольник 13">
            <a:extLst>
              <a:ext uri="{FF2B5EF4-FFF2-40B4-BE49-F238E27FC236}">
                <a16:creationId xmlns:a16="http://schemas.microsoft.com/office/drawing/2014/main" id="{B21475B9-DD2E-4BA7-B944-D553EC22AF42}"/>
              </a:ext>
            </a:extLst>
          </p:cNvPr>
          <p:cNvSpPr/>
          <p:nvPr/>
        </p:nvSpPr>
        <p:spPr>
          <a:xfrm>
            <a:off x="303658" y="4727773"/>
            <a:ext cx="4998756" cy="1569660"/>
          </a:xfrm>
          <a:prstGeom prst="rect">
            <a:avLst/>
          </a:prstGeom>
          <a:noFill/>
          <a:effectLst>
            <a:outerShdw blurRad="114300" dist="76200" dir="17580000" algn="t" rotWithShape="0">
              <a:prstClr val="black">
                <a:alpha val="37000"/>
              </a:prstClr>
            </a:outerShdw>
          </a:effectLst>
        </p:spPr>
        <p:txBody>
          <a:bodyPr wrap="square" lIns="91440" tIns="45720" rIns="91440" bIns="45720">
            <a:spAutoFit/>
          </a:bodyPr>
          <a:lstStyle/>
          <a:p>
            <a:pPr algn="ctr"/>
            <a:r>
              <a:rPr lang="ru-RU" sz="2000" cap="none" spc="0" dirty="0">
                <a:ln w="0"/>
                <a:effectLst>
                  <a:outerShdw blurRad="38100" dist="38100" dir="2700000" algn="tl">
                    <a:srgbClr val="000000">
                      <a:alpha val="43137"/>
                    </a:srgbClr>
                  </a:outerShdw>
                </a:effectLst>
                <a:latin typeface="Century Gothic" panose="020B0502020202020204" pitchFamily="34" charset="0"/>
              </a:rPr>
              <a:t>В нашем ассортименте доступны к заказу такие бренды, как</a:t>
            </a:r>
          </a:p>
          <a:p>
            <a:pPr algn="ctr"/>
            <a:r>
              <a:rPr lang="en-US" sz="2800" dirty="0">
                <a:ln w="0"/>
                <a:effectLst>
                  <a:outerShdw blurRad="38100" dist="38100" dir="2700000" algn="tl">
                    <a:srgbClr val="000000">
                      <a:alpha val="43137"/>
                    </a:srgbClr>
                  </a:outerShdw>
                </a:effectLst>
                <a:latin typeface="Century Gothic" panose="020B0502020202020204" pitchFamily="34" charset="0"/>
              </a:rPr>
              <a:t>AQUAMOTOR, COMFORT, LEO, VODOTOK</a:t>
            </a:r>
            <a:r>
              <a:rPr lang="ru-RU" sz="2800" dirty="0">
                <a:ln w="0"/>
                <a:effectLst>
                  <a:outerShdw blurRad="38100" dist="38100" dir="2700000" algn="tl">
                    <a:srgbClr val="000000">
                      <a:alpha val="43137"/>
                    </a:srgbClr>
                  </a:outerShdw>
                </a:effectLst>
                <a:latin typeface="Century Gothic" panose="020B0502020202020204" pitchFamily="34" charset="0"/>
              </a:rPr>
              <a:t> и другие</a:t>
            </a:r>
            <a:endParaRPr lang="ru-RU" sz="2800" cap="none" spc="0" dirty="0">
              <a:ln w="0"/>
              <a:effectLst>
                <a:outerShdw blurRad="38100" dist="38100" dir="2700000" algn="tl">
                  <a:srgbClr val="000000">
                    <a:alpha val="43137"/>
                  </a:srgbClr>
                </a:outerShdw>
              </a:effectLst>
              <a:latin typeface="Century Gothic" panose="020B0502020202020204" pitchFamily="34" charset="0"/>
            </a:endParaRPr>
          </a:p>
        </p:txBody>
      </p:sp>
      <p:pic>
        <p:nvPicPr>
          <p:cNvPr id="18" name="Рисунок 17">
            <a:extLst>
              <a:ext uri="{FF2B5EF4-FFF2-40B4-BE49-F238E27FC236}">
                <a16:creationId xmlns:a16="http://schemas.microsoft.com/office/drawing/2014/main" id="{3648E6EB-A96A-47CD-B3FA-273E5AC1F2D7}"/>
              </a:ext>
            </a:extLst>
          </p:cNvPr>
          <p:cNvPicPr>
            <a:picLocks noChangeAspect="1"/>
          </p:cNvPicPr>
          <p:nvPr/>
        </p:nvPicPr>
        <p:blipFill rotWithShape="1">
          <a:blip r:embed="rId3">
            <a:extLst>
              <a:ext uri="{28A0092B-C50C-407E-A947-70E740481C1C}">
                <a14:useLocalDpi xmlns:a14="http://schemas.microsoft.com/office/drawing/2010/main" val="0"/>
              </a:ext>
            </a:extLst>
          </a:blip>
          <a:srcRect l="33206" t="43818" b="9774"/>
          <a:stretch/>
        </p:blipFill>
        <p:spPr>
          <a:xfrm>
            <a:off x="-16773" y="-21111"/>
            <a:ext cx="4075390" cy="2831536"/>
          </a:xfrm>
          <a:prstGeom prst="rect">
            <a:avLst/>
          </a:prstGeom>
        </p:spPr>
      </p:pic>
      <p:pic>
        <p:nvPicPr>
          <p:cNvPr id="4" name="Рисунок 3">
            <a:extLst>
              <a:ext uri="{FF2B5EF4-FFF2-40B4-BE49-F238E27FC236}">
                <a16:creationId xmlns:a16="http://schemas.microsoft.com/office/drawing/2014/main" id="{02EC781E-3A5D-4BFD-8CC0-82252699EE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6439" y="4295826"/>
            <a:ext cx="1999442" cy="1999442"/>
          </a:xfrm>
          <a:prstGeom prst="rect">
            <a:avLst/>
          </a:prstGeom>
        </p:spPr>
      </p:pic>
      <p:pic>
        <p:nvPicPr>
          <p:cNvPr id="7" name="Рисунок 6">
            <a:extLst>
              <a:ext uri="{FF2B5EF4-FFF2-40B4-BE49-F238E27FC236}">
                <a16:creationId xmlns:a16="http://schemas.microsoft.com/office/drawing/2014/main" id="{8C7F5C31-BD20-4B6F-9168-24AB6BF58F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8464" y="3973534"/>
            <a:ext cx="1396584" cy="1396584"/>
          </a:xfrm>
          <a:prstGeom prst="rect">
            <a:avLst/>
          </a:prstGeom>
        </p:spPr>
      </p:pic>
      <p:pic>
        <p:nvPicPr>
          <p:cNvPr id="9" name="Рисунок 8">
            <a:extLst>
              <a:ext uri="{FF2B5EF4-FFF2-40B4-BE49-F238E27FC236}">
                <a16:creationId xmlns:a16="http://schemas.microsoft.com/office/drawing/2014/main" id="{48737467-2845-4689-B756-38DF4DE001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7765278" y="4688547"/>
            <a:ext cx="1706214" cy="1706214"/>
          </a:xfrm>
          <a:prstGeom prst="rect">
            <a:avLst/>
          </a:prstGeom>
        </p:spPr>
      </p:pic>
      <p:pic>
        <p:nvPicPr>
          <p:cNvPr id="11" name="Рисунок 10">
            <a:extLst>
              <a:ext uri="{FF2B5EF4-FFF2-40B4-BE49-F238E27FC236}">
                <a16:creationId xmlns:a16="http://schemas.microsoft.com/office/drawing/2014/main" id="{2D24D1A3-CA35-4DED-A904-242E4279CF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73777" y="4132463"/>
            <a:ext cx="2863261" cy="2702597"/>
          </a:xfrm>
          <a:prstGeom prst="rect">
            <a:avLst/>
          </a:prstGeom>
        </p:spPr>
      </p:pic>
      <p:pic>
        <p:nvPicPr>
          <p:cNvPr id="16" name="Рисунок 15">
            <a:extLst>
              <a:ext uri="{FF2B5EF4-FFF2-40B4-BE49-F238E27FC236}">
                <a16:creationId xmlns:a16="http://schemas.microsoft.com/office/drawing/2014/main" id="{1B1634E1-2715-4D67-B6B5-1D06F63668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97210" y="1159234"/>
            <a:ext cx="2611144" cy="1789117"/>
          </a:xfrm>
          <a:prstGeom prst="rect">
            <a:avLst/>
          </a:prstGeom>
        </p:spPr>
      </p:pic>
      <p:pic>
        <p:nvPicPr>
          <p:cNvPr id="23" name="Рисунок 22">
            <a:extLst>
              <a:ext uri="{FF2B5EF4-FFF2-40B4-BE49-F238E27FC236}">
                <a16:creationId xmlns:a16="http://schemas.microsoft.com/office/drawing/2014/main" id="{87B4EA54-673B-4E13-906C-534C32DB12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46454" y="2519463"/>
            <a:ext cx="1845976" cy="1845976"/>
          </a:xfrm>
          <a:prstGeom prst="rect">
            <a:avLst/>
          </a:prstGeom>
        </p:spPr>
      </p:pic>
      <p:pic>
        <p:nvPicPr>
          <p:cNvPr id="25" name="Рисунок 24">
            <a:extLst>
              <a:ext uri="{FF2B5EF4-FFF2-40B4-BE49-F238E27FC236}">
                <a16:creationId xmlns:a16="http://schemas.microsoft.com/office/drawing/2014/main" id="{DB80D04E-45D4-4353-B146-D2B6FFD99B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79184" y="2899683"/>
            <a:ext cx="1859505" cy="1603823"/>
          </a:xfrm>
          <a:prstGeom prst="rect">
            <a:avLst/>
          </a:prstGeom>
        </p:spPr>
      </p:pic>
      <p:pic>
        <p:nvPicPr>
          <p:cNvPr id="27" name="Рисунок 26">
            <a:extLst>
              <a:ext uri="{FF2B5EF4-FFF2-40B4-BE49-F238E27FC236}">
                <a16:creationId xmlns:a16="http://schemas.microsoft.com/office/drawing/2014/main" id="{1FDD12B8-245F-44C8-B55D-67E025CE1EB4}"/>
              </a:ext>
            </a:extLst>
          </p:cNvPr>
          <p:cNvPicPr>
            <a:picLocks noChangeAspect="1"/>
          </p:cNvPicPr>
          <p:nvPr/>
        </p:nvPicPr>
        <p:blipFill rotWithShape="1">
          <a:blip r:embed="rId11">
            <a:extLst>
              <a:ext uri="{28A0092B-C50C-407E-A947-70E740481C1C}">
                <a14:useLocalDpi xmlns:a14="http://schemas.microsoft.com/office/drawing/2010/main" val="0"/>
              </a:ext>
            </a:extLst>
          </a:blip>
          <a:srcRect r="61032"/>
          <a:stretch/>
        </p:blipFill>
        <p:spPr>
          <a:xfrm>
            <a:off x="10563484" y="766381"/>
            <a:ext cx="1642476" cy="2802962"/>
          </a:xfrm>
          <a:prstGeom prst="rect">
            <a:avLst/>
          </a:prstGeom>
        </p:spPr>
      </p:pic>
      <p:pic>
        <p:nvPicPr>
          <p:cNvPr id="30" name="Рисунок 29">
            <a:extLst>
              <a:ext uri="{FF2B5EF4-FFF2-40B4-BE49-F238E27FC236}">
                <a16:creationId xmlns:a16="http://schemas.microsoft.com/office/drawing/2014/main" id="{77635504-5D04-4475-9412-5303DA2CE69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31676" y="5097864"/>
            <a:ext cx="1396585" cy="1396585"/>
          </a:xfrm>
          <a:prstGeom prst="rect">
            <a:avLst/>
          </a:prstGeom>
        </p:spPr>
      </p:pic>
      <p:sp>
        <p:nvSpPr>
          <p:cNvPr id="31" name="Прямоугольник 30">
            <a:extLst>
              <a:ext uri="{FF2B5EF4-FFF2-40B4-BE49-F238E27FC236}">
                <a16:creationId xmlns:a16="http://schemas.microsoft.com/office/drawing/2014/main" id="{928B3BF7-23E6-4C59-BCE5-A32D1BFC816C}"/>
              </a:ext>
            </a:extLst>
          </p:cNvPr>
          <p:cNvSpPr/>
          <p:nvPr/>
        </p:nvSpPr>
        <p:spPr>
          <a:xfrm>
            <a:off x="-1" y="892820"/>
            <a:ext cx="5543551" cy="48894"/>
          </a:xfrm>
          <a:custGeom>
            <a:avLst/>
            <a:gdLst>
              <a:gd name="connsiteX0" fmla="*/ 0 w 5582549"/>
              <a:gd name="connsiteY0" fmla="*/ 0 h 45719"/>
              <a:gd name="connsiteX1" fmla="*/ 5582549 w 5582549"/>
              <a:gd name="connsiteY1" fmla="*/ 0 h 45719"/>
              <a:gd name="connsiteX2" fmla="*/ 5582549 w 5582549"/>
              <a:gd name="connsiteY2" fmla="*/ 45719 h 45719"/>
              <a:gd name="connsiteX3" fmla="*/ 0 w 5582549"/>
              <a:gd name="connsiteY3" fmla="*/ 45719 h 45719"/>
              <a:gd name="connsiteX4" fmla="*/ 0 w 5582549"/>
              <a:gd name="connsiteY4" fmla="*/ 0 h 45719"/>
              <a:gd name="connsiteX0" fmla="*/ 0 w 5623824"/>
              <a:gd name="connsiteY0" fmla="*/ 3175 h 48894"/>
              <a:gd name="connsiteX1" fmla="*/ 5623824 w 5623824"/>
              <a:gd name="connsiteY1" fmla="*/ 0 h 48894"/>
              <a:gd name="connsiteX2" fmla="*/ 5582549 w 5623824"/>
              <a:gd name="connsiteY2" fmla="*/ 48894 h 48894"/>
              <a:gd name="connsiteX3" fmla="*/ 0 w 5623824"/>
              <a:gd name="connsiteY3" fmla="*/ 48894 h 48894"/>
              <a:gd name="connsiteX4" fmla="*/ 0 w 5623824"/>
              <a:gd name="connsiteY4" fmla="*/ 3175 h 48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3824" h="48894">
                <a:moveTo>
                  <a:pt x="0" y="3175"/>
                </a:moveTo>
                <a:lnTo>
                  <a:pt x="5623824" y="0"/>
                </a:lnTo>
                <a:lnTo>
                  <a:pt x="5582549" y="48894"/>
                </a:lnTo>
                <a:lnTo>
                  <a:pt x="0" y="48894"/>
                </a:lnTo>
                <a:lnTo>
                  <a:pt x="0" y="3175"/>
                </a:lnTo>
                <a:close/>
              </a:path>
            </a:pathLst>
          </a:custGeom>
          <a:solidFill>
            <a:srgbClr val="1A873A"/>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752286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93788F5E-E2A0-4981-A621-D039DAB8D3B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40000"/>
                    </a14:imgEffect>
                  </a14:imgLayer>
                </a14:imgProps>
              </a:ext>
              <a:ext uri="{28A0092B-C50C-407E-A947-70E740481C1C}">
                <a14:useLocalDpi xmlns:a14="http://schemas.microsoft.com/office/drawing/2010/main" val="0"/>
              </a:ext>
            </a:extLst>
          </a:blip>
          <a:srcRect t="22593" b="27836"/>
          <a:stretch/>
        </p:blipFill>
        <p:spPr>
          <a:xfrm>
            <a:off x="0" y="0"/>
            <a:ext cx="10376060" cy="6858000"/>
          </a:xfrm>
          <a:prstGeom prst="rect">
            <a:avLst/>
          </a:prstGeom>
        </p:spPr>
      </p:pic>
      <p:sp>
        <p:nvSpPr>
          <p:cNvPr id="10" name="Прямоугольник 9">
            <a:extLst>
              <a:ext uri="{FF2B5EF4-FFF2-40B4-BE49-F238E27FC236}">
                <a16:creationId xmlns:a16="http://schemas.microsoft.com/office/drawing/2014/main" id="{14B9C052-741F-4AE7-8009-86B7A31D2B03}"/>
              </a:ext>
            </a:extLst>
          </p:cNvPr>
          <p:cNvSpPr/>
          <p:nvPr/>
        </p:nvSpPr>
        <p:spPr>
          <a:xfrm>
            <a:off x="9193161" y="0"/>
            <a:ext cx="2998839" cy="6858000"/>
          </a:xfrm>
          <a:prstGeom prst="rect">
            <a:avLst/>
          </a:pr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1" name="Рисунок 10">
            <a:extLst>
              <a:ext uri="{FF2B5EF4-FFF2-40B4-BE49-F238E27FC236}">
                <a16:creationId xmlns:a16="http://schemas.microsoft.com/office/drawing/2014/main" id="{CBB2F1FD-063C-4F5B-81A8-590A62CCCB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1698" y="6164338"/>
            <a:ext cx="2701764" cy="493607"/>
          </a:xfrm>
          <a:prstGeom prst="rect">
            <a:avLst/>
          </a:prstGeom>
        </p:spPr>
      </p:pic>
      <p:sp>
        <p:nvSpPr>
          <p:cNvPr id="12" name="Прямоугольник 11">
            <a:extLst>
              <a:ext uri="{FF2B5EF4-FFF2-40B4-BE49-F238E27FC236}">
                <a16:creationId xmlns:a16="http://schemas.microsoft.com/office/drawing/2014/main" id="{D0426344-7907-415A-B822-E5411640D52F}"/>
              </a:ext>
            </a:extLst>
          </p:cNvPr>
          <p:cNvSpPr/>
          <p:nvPr/>
        </p:nvSpPr>
        <p:spPr>
          <a:xfrm>
            <a:off x="148538" y="5334506"/>
            <a:ext cx="6762178" cy="1323439"/>
          </a:xfrm>
          <a:prstGeom prst="rect">
            <a:avLst/>
          </a:prstGeom>
          <a:noFill/>
        </p:spPr>
        <p:txBody>
          <a:bodyPr wrap="square" lIns="91440" tIns="45720" rIns="91440" bIns="45720">
            <a:spAutoFit/>
          </a:bodyPr>
          <a:lstStyle/>
          <a:p>
            <a:r>
              <a:rPr lang="ru-RU" sz="400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БЛАГОДАРИМ ВАС ЗА СОТРУДНИЧЕСТВО</a:t>
            </a:r>
            <a:endParaRPr lang="ru-RU" sz="4000"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endParaRPr>
          </a:p>
        </p:txBody>
      </p:sp>
      <p:pic>
        <p:nvPicPr>
          <p:cNvPr id="15" name="Рисунок 14">
            <a:extLst>
              <a:ext uri="{FF2B5EF4-FFF2-40B4-BE49-F238E27FC236}">
                <a16:creationId xmlns:a16="http://schemas.microsoft.com/office/drawing/2014/main" id="{2306028D-5B27-4955-ABA6-2EC031A7BD8F}"/>
              </a:ext>
            </a:extLst>
          </p:cNvPr>
          <p:cNvPicPr>
            <a:picLocks noChangeAspect="1"/>
          </p:cNvPicPr>
          <p:nvPr/>
        </p:nvPicPr>
        <p:blipFill rotWithShape="1">
          <a:blip r:embed="rId6">
            <a:extLst>
              <a:ext uri="{28A0092B-C50C-407E-A947-70E740481C1C}">
                <a14:useLocalDpi xmlns:a14="http://schemas.microsoft.com/office/drawing/2010/main" val="0"/>
              </a:ext>
            </a:extLst>
          </a:blip>
          <a:srcRect b="9773"/>
          <a:stretch/>
        </p:blipFill>
        <p:spPr>
          <a:xfrm>
            <a:off x="6287453" y="2576123"/>
            <a:ext cx="4745689" cy="4281877"/>
          </a:xfrm>
          <a:prstGeom prst="rect">
            <a:avLst/>
          </a:prstGeom>
        </p:spPr>
      </p:pic>
    </p:spTree>
    <p:extLst>
      <p:ext uri="{BB962C8B-B14F-4D97-AF65-F5344CB8AC3E}">
        <p14:creationId xmlns:p14="http://schemas.microsoft.com/office/powerpoint/2010/main" val="370588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42342000-4105-4DAE-89C0-AE62645DA059}"/>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Рисунок 3">
            <a:extLst>
              <a:ext uri="{FF2B5EF4-FFF2-40B4-BE49-F238E27FC236}">
                <a16:creationId xmlns:a16="http://schemas.microsoft.com/office/drawing/2014/main" id="{6517D47B-150D-48DF-A61C-77EC5C5FB5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9493" y="650676"/>
            <a:ext cx="4545516" cy="2580329"/>
          </a:xfrm>
          <a:prstGeom prst="rect">
            <a:avLst/>
          </a:prstGeom>
          <a:ln w="98425">
            <a:solidFill>
              <a:srgbClr val="1A873A"/>
            </a:solidFill>
          </a:ln>
        </p:spPr>
      </p:pic>
      <p:pic>
        <p:nvPicPr>
          <p:cNvPr id="5" name="Рисунок 4">
            <a:extLst>
              <a:ext uri="{FF2B5EF4-FFF2-40B4-BE49-F238E27FC236}">
                <a16:creationId xmlns:a16="http://schemas.microsoft.com/office/drawing/2014/main" id="{06409D29-4333-4A07-8FB8-2C498A923BC9}"/>
              </a:ext>
            </a:extLst>
          </p:cNvPr>
          <p:cNvPicPr>
            <a:picLocks noChangeAspect="1"/>
          </p:cNvPicPr>
          <p:nvPr/>
        </p:nvPicPr>
        <p:blipFill rotWithShape="1">
          <a:blip r:embed="rId5">
            <a:extLst>
              <a:ext uri="{28A0092B-C50C-407E-A947-70E740481C1C}">
                <a14:useLocalDpi xmlns:a14="http://schemas.microsoft.com/office/drawing/2010/main" val="0"/>
              </a:ext>
            </a:extLst>
          </a:blip>
          <a:srcRect t="20070" b="25333"/>
          <a:stretch/>
        </p:blipFill>
        <p:spPr>
          <a:xfrm>
            <a:off x="9652251" y="3600572"/>
            <a:ext cx="1985614" cy="1443930"/>
          </a:xfrm>
          <a:prstGeom prst="rect">
            <a:avLst/>
          </a:prstGeom>
          <a:ln>
            <a:noFill/>
          </a:ln>
          <a:effectLst>
            <a:outerShdw blurRad="190500" algn="tl" rotWithShape="0">
              <a:srgbClr val="000000">
                <a:alpha val="70000"/>
              </a:srgbClr>
            </a:outerShdw>
          </a:effectLst>
        </p:spPr>
      </p:pic>
      <p:sp>
        <p:nvSpPr>
          <p:cNvPr id="7" name="Прямоугольник 6">
            <a:extLst>
              <a:ext uri="{FF2B5EF4-FFF2-40B4-BE49-F238E27FC236}">
                <a16:creationId xmlns:a16="http://schemas.microsoft.com/office/drawing/2014/main" id="{7CC24DAF-7365-4544-9AD9-B197A016C380}"/>
              </a:ext>
            </a:extLst>
          </p:cNvPr>
          <p:cNvSpPr/>
          <p:nvPr/>
        </p:nvSpPr>
        <p:spPr>
          <a:xfrm>
            <a:off x="1468351" y="549349"/>
            <a:ext cx="5877141" cy="98650"/>
          </a:xfrm>
          <a:prstGeom prst="rect">
            <a:avLst/>
          </a:prstGeom>
          <a:solidFill>
            <a:srgbClr val="1A8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id="{B2E37162-BE66-4331-BD61-40CE4BD422D1}"/>
              </a:ext>
            </a:extLst>
          </p:cNvPr>
          <p:cNvSpPr/>
          <p:nvPr/>
        </p:nvSpPr>
        <p:spPr>
          <a:xfrm>
            <a:off x="2114610" y="6451599"/>
            <a:ext cx="8654990" cy="93570"/>
          </a:xfrm>
          <a:prstGeom prst="rect">
            <a:avLst/>
          </a:prstGeom>
          <a:solidFill>
            <a:srgbClr val="1A8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52C68BC9-5D80-45A7-9F26-2AA39412CBD0}"/>
              </a:ext>
            </a:extLst>
          </p:cNvPr>
          <p:cNvSpPr/>
          <p:nvPr/>
        </p:nvSpPr>
        <p:spPr>
          <a:xfrm>
            <a:off x="294795" y="4554339"/>
            <a:ext cx="4207899" cy="1990830"/>
          </a:xfrm>
          <a:prstGeom prst="rect">
            <a:avLst/>
          </a:pr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TextBox 10">
            <a:extLst>
              <a:ext uri="{FF2B5EF4-FFF2-40B4-BE49-F238E27FC236}">
                <a16:creationId xmlns:a16="http://schemas.microsoft.com/office/drawing/2014/main" id="{2CCD33E8-CFAC-400A-B6F6-C65352F43EA3}"/>
              </a:ext>
            </a:extLst>
          </p:cNvPr>
          <p:cNvSpPr txBox="1"/>
          <p:nvPr/>
        </p:nvSpPr>
        <p:spPr>
          <a:xfrm>
            <a:off x="682840" y="703271"/>
            <a:ext cx="3095704" cy="646331"/>
          </a:xfrm>
          <a:prstGeom prst="rect">
            <a:avLst/>
          </a:prstGeom>
          <a:noFill/>
        </p:spPr>
        <p:txBody>
          <a:bodyPr wrap="square">
            <a:spAutoFit/>
          </a:bodyPr>
          <a:lstStyle/>
          <a:p>
            <a:pPr algn="r"/>
            <a:r>
              <a:rPr lang="ru-RU" b="1" dirty="0" err="1">
                <a:effectLst/>
                <a:latin typeface="Century Gothic" panose="020B0502020202020204" pitchFamily="34" charset="0"/>
              </a:rPr>
              <a:t>Пн-Пт</a:t>
            </a:r>
            <a:r>
              <a:rPr lang="ru-RU" b="1" dirty="0">
                <a:effectLst/>
                <a:latin typeface="Century Gothic" panose="020B0502020202020204" pitchFamily="34" charset="0"/>
              </a:rPr>
              <a:t>: с 9.00 до 17.00</a:t>
            </a:r>
            <a:br>
              <a:rPr lang="ru-RU" b="1" dirty="0">
                <a:effectLst/>
                <a:latin typeface="Century Gothic" panose="020B0502020202020204" pitchFamily="34" charset="0"/>
              </a:rPr>
            </a:br>
            <a:r>
              <a:rPr lang="ru-RU" b="1" dirty="0" err="1">
                <a:effectLst/>
                <a:latin typeface="Century Gothic" panose="020B0502020202020204" pitchFamily="34" charset="0"/>
              </a:rPr>
              <a:t>Сб</a:t>
            </a:r>
            <a:r>
              <a:rPr lang="ru-RU" b="1" dirty="0" err="1">
                <a:latin typeface="Century Gothic" panose="020B0502020202020204" pitchFamily="34" charset="0"/>
              </a:rPr>
              <a:t>-</a:t>
            </a:r>
            <a:r>
              <a:rPr lang="ru-RU" b="1" dirty="0" err="1">
                <a:effectLst/>
                <a:latin typeface="Century Gothic" panose="020B0502020202020204" pitchFamily="34" charset="0"/>
              </a:rPr>
              <a:t>Вс</a:t>
            </a:r>
            <a:r>
              <a:rPr lang="ru-RU" b="1" dirty="0">
                <a:effectLst/>
                <a:latin typeface="Century Gothic" panose="020B0502020202020204" pitchFamily="34" charset="0"/>
              </a:rPr>
              <a:t>: Выходной</a:t>
            </a:r>
            <a:endParaRPr lang="ru-RU" sz="1800" b="1" cap="none" spc="0" dirty="0">
              <a:ln w="0"/>
              <a:effectLst>
                <a:outerShdw blurRad="38100" dist="38100" dir="2700000" algn="tl">
                  <a:srgbClr val="000000">
                    <a:alpha val="43137"/>
                  </a:srgbClr>
                </a:outerShdw>
              </a:effectLst>
              <a:latin typeface="Century Gothic" panose="020B0502020202020204" pitchFamily="34" charset="0"/>
            </a:endParaRPr>
          </a:p>
        </p:txBody>
      </p:sp>
      <p:sp>
        <p:nvSpPr>
          <p:cNvPr id="12" name="Прямоугольник 11">
            <a:extLst>
              <a:ext uri="{FF2B5EF4-FFF2-40B4-BE49-F238E27FC236}">
                <a16:creationId xmlns:a16="http://schemas.microsoft.com/office/drawing/2014/main" id="{882CD9AC-EB40-4DDB-BC14-58A85298C32D}"/>
              </a:ext>
            </a:extLst>
          </p:cNvPr>
          <p:cNvSpPr/>
          <p:nvPr/>
        </p:nvSpPr>
        <p:spPr>
          <a:xfrm>
            <a:off x="3559640" y="638686"/>
            <a:ext cx="3653187" cy="1200329"/>
          </a:xfrm>
          <a:prstGeom prst="rect">
            <a:avLst/>
          </a:prstGeom>
          <a:noFill/>
          <a:effectLst>
            <a:outerShdw blurRad="114300" dist="76200" dir="17580000" algn="t" rotWithShape="0">
              <a:prstClr val="black">
                <a:alpha val="37000"/>
              </a:prstClr>
            </a:outerShdw>
          </a:effectLst>
        </p:spPr>
        <p:txBody>
          <a:bodyPr wrap="square" lIns="91440" tIns="45720" rIns="91440" bIns="45720">
            <a:spAutoFit/>
          </a:bodyPr>
          <a:lstStyle/>
          <a:p>
            <a:pPr algn="r"/>
            <a:r>
              <a:rPr lang="ru-RU" sz="2400" dirty="0">
                <a:effectLst/>
                <a:latin typeface="Century Gothic" panose="020B0502020202020204" pitchFamily="34" charset="0"/>
              </a:rPr>
              <a:t>РОСТОВ-НА-ДОНУ, </a:t>
            </a:r>
            <a:br>
              <a:rPr lang="ru-RU" sz="2400" dirty="0">
                <a:effectLst/>
                <a:latin typeface="Century Gothic" panose="020B0502020202020204" pitchFamily="34" charset="0"/>
              </a:rPr>
            </a:br>
            <a:r>
              <a:rPr lang="ru-RU" sz="2400" dirty="0">
                <a:effectLst/>
                <a:latin typeface="Century Gothic" panose="020B0502020202020204" pitchFamily="34" charset="0"/>
              </a:rPr>
              <a:t>ОКТЯБРЬСКИЙ Р-Н, </a:t>
            </a:r>
            <a:br>
              <a:rPr lang="ru-RU" sz="2400" dirty="0">
                <a:effectLst/>
                <a:latin typeface="Century Gothic" panose="020B0502020202020204" pitchFamily="34" charset="0"/>
              </a:rPr>
            </a:br>
            <a:r>
              <a:rPr lang="ru-RU" sz="2400" dirty="0">
                <a:effectLst/>
                <a:latin typeface="Century Gothic" panose="020B0502020202020204" pitchFamily="34" charset="0"/>
              </a:rPr>
              <a:t>ПЕР. РАДИАТОРНЫЙ, 3</a:t>
            </a:r>
            <a:endParaRPr lang="ru-RU" sz="2400" cap="none" spc="0" dirty="0">
              <a:ln w="0"/>
              <a:effectLst>
                <a:outerShdw blurRad="38100" dist="38100" dir="2700000" algn="tl">
                  <a:srgbClr val="000000">
                    <a:alpha val="43137"/>
                  </a:srgbClr>
                </a:outerShdw>
              </a:effectLst>
              <a:latin typeface="Century Gothic" panose="020B0502020202020204" pitchFamily="34" charset="0"/>
            </a:endParaRPr>
          </a:p>
        </p:txBody>
      </p:sp>
      <p:sp>
        <p:nvSpPr>
          <p:cNvPr id="13" name="Прямоугольник 12">
            <a:extLst>
              <a:ext uri="{FF2B5EF4-FFF2-40B4-BE49-F238E27FC236}">
                <a16:creationId xmlns:a16="http://schemas.microsoft.com/office/drawing/2014/main" id="{47D8D3E0-7571-4F25-A9EB-E7695826D4FC}"/>
              </a:ext>
            </a:extLst>
          </p:cNvPr>
          <p:cNvSpPr/>
          <p:nvPr/>
        </p:nvSpPr>
        <p:spPr>
          <a:xfrm>
            <a:off x="3004928" y="-57905"/>
            <a:ext cx="4207899" cy="646331"/>
          </a:xfrm>
          <a:prstGeom prst="rect">
            <a:avLst/>
          </a:prstGeom>
          <a:noFill/>
          <a:effectLst>
            <a:outerShdw blurRad="114300" dist="76200" dir="17580000" algn="t" rotWithShape="0">
              <a:prstClr val="black">
                <a:alpha val="37000"/>
              </a:prstClr>
            </a:outerShdw>
          </a:effectLst>
        </p:spPr>
        <p:txBody>
          <a:bodyPr wrap="square" lIns="91440" tIns="45720" rIns="91440" bIns="45720">
            <a:spAutoFit/>
          </a:bodyPr>
          <a:lstStyle/>
          <a:p>
            <a:r>
              <a:rPr lang="ru-RU" sz="3600" dirty="0">
                <a:effectLst>
                  <a:outerShdw blurRad="38100" dist="38100" dir="2700000" algn="tl">
                    <a:srgbClr val="000000">
                      <a:alpha val="43137"/>
                    </a:srgbClr>
                  </a:outerShdw>
                </a:effectLst>
                <a:latin typeface="Century Gothic" panose="020B0502020202020204" pitchFamily="34" charset="0"/>
              </a:rPr>
              <a:t>СЧЕТЧИКИ-ЮГ.РФ</a:t>
            </a:r>
            <a:endParaRPr lang="ru-RU" sz="3600" cap="none" spc="0" dirty="0">
              <a:ln w="0"/>
              <a:effectLst>
                <a:outerShdw blurRad="38100" dist="38100" dir="2700000" algn="tl">
                  <a:srgbClr val="000000">
                    <a:alpha val="43137"/>
                  </a:srgbClr>
                </a:outerShdw>
              </a:effectLst>
              <a:latin typeface="Century Gothic" panose="020B0502020202020204" pitchFamily="34" charset="0"/>
            </a:endParaRPr>
          </a:p>
        </p:txBody>
      </p:sp>
      <p:pic>
        <p:nvPicPr>
          <p:cNvPr id="15" name="Рисунок 14">
            <a:extLst>
              <a:ext uri="{FF2B5EF4-FFF2-40B4-BE49-F238E27FC236}">
                <a16:creationId xmlns:a16="http://schemas.microsoft.com/office/drawing/2014/main" id="{624A1743-88D3-4257-994F-1141C2155A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5494" y="-28560"/>
            <a:ext cx="611723" cy="507283"/>
          </a:xfrm>
          <a:prstGeom prst="rect">
            <a:avLst/>
          </a:prstGeom>
        </p:spPr>
      </p:pic>
      <p:pic>
        <p:nvPicPr>
          <p:cNvPr id="17" name="Рисунок 16">
            <a:extLst>
              <a:ext uri="{FF2B5EF4-FFF2-40B4-BE49-F238E27FC236}">
                <a16:creationId xmlns:a16="http://schemas.microsoft.com/office/drawing/2014/main" id="{AF21E4D7-1187-4219-9DC3-18BA2B3CF2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266" y="5555041"/>
            <a:ext cx="773715" cy="742903"/>
          </a:xfrm>
          <a:prstGeom prst="rect">
            <a:avLst/>
          </a:prstGeom>
        </p:spPr>
      </p:pic>
      <p:sp>
        <p:nvSpPr>
          <p:cNvPr id="20" name="Прямоугольник 19">
            <a:extLst>
              <a:ext uri="{FF2B5EF4-FFF2-40B4-BE49-F238E27FC236}">
                <a16:creationId xmlns:a16="http://schemas.microsoft.com/office/drawing/2014/main" id="{668C4226-48DE-432E-BC1A-353AAAB82F8A}"/>
              </a:ext>
            </a:extLst>
          </p:cNvPr>
          <p:cNvSpPr/>
          <p:nvPr/>
        </p:nvSpPr>
        <p:spPr>
          <a:xfrm>
            <a:off x="1139001" y="5419986"/>
            <a:ext cx="3541518" cy="584775"/>
          </a:xfrm>
          <a:prstGeom prst="rect">
            <a:avLst/>
          </a:prstGeom>
          <a:noFill/>
          <a:effectLst>
            <a:outerShdw blurRad="114300" dist="76200" dir="17580000" algn="t" rotWithShape="0">
              <a:prstClr val="black">
                <a:alpha val="37000"/>
              </a:prstClr>
            </a:outerShdw>
          </a:effectLst>
        </p:spPr>
        <p:txBody>
          <a:bodyPr wrap="square" lIns="91440" tIns="45720" rIns="91440" bIns="45720">
            <a:spAutoFit/>
          </a:bodyPr>
          <a:lstStyle/>
          <a:p>
            <a:r>
              <a:rPr lang="ru-RU" sz="3200" dirty="0">
                <a:solidFill>
                  <a:schemeClr val="bg1"/>
                </a:solidFill>
                <a:effectLst/>
                <a:latin typeface="Century Gothic" panose="020B0502020202020204" pitchFamily="34" charset="0"/>
              </a:rPr>
              <a:t>8(800) 333-72-30</a:t>
            </a:r>
            <a:endParaRPr lang="ru-RU" sz="3200" cap="none" spc="0" dirty="0">
              <a:ln w="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21" name="Прямоугольник 20">
            <a:extLst>
              <a:ext uri="{FF2B5EF4-FFF2-40B4-BE49-F238E27FC236}">
                <a16:creationId xmlns:a16="http://schemas.microsoft.com/office/drawing/2014/main" id="{F62B8079-EC13-4A45-B386-516C25BD7A5C}"/>
              </a:ext>
            </a:extLst>
          </p:cNvPr>
          <p:cNvSpPr/>
          <p:nvPr/>
        </p:nvSpPr>
        <p:spPr>
          <a:xfrm>
            <a:off x="869810" y="5899060"/>
            <a:ext cx="3929747" cy="584775"/>
          </a:xfrm>
          <a:prstGeom prst="rect">
            <a:avLst/>
          </a:prstGeom>
          <a:noFill/>
          <a:effectLst>
            <a:outerShdw blurRad="114300" dist="76200" dir="17580000" algn="t" rotWithShape="0">
              <a:prstClr val="black">
                <a:alpha val="37000"/>
              </a:prstClr>
            </a:outerShdw>
          </a:effectLst>
        </p:spPr>
        <p:txBody>
          <a:bodyPr wrap="square" lIns="91440" tIns="45720" rIns="91440" bIns="45720">
            <a:spAutoFit/>
          </a:bodyPr>
          <a:lstStyle/>
          <a:p>
            <a:r>
              <a:rPr lang="ru-RU" sz="3200" dirty="0">
                <a:solidFill>
                  <a:schemeClr val="bg1"/>
                </a:solidFill>
                <a:effectLst/>
                <a:latin typeface="Century Gothic" panose="020B0502020202020204" pitchFamily="34" charset="0"/>
              </a:rPr>
              <a:t>+7(863) 308-88-70</a:t>
            </a:r>
            <a:endParaRPr lang="ru-RU" sz="3200" cap="none" spc="0" dirty="0">
              <a:ln w="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22" name="Прямоугольник 21">
            <a:extLst>
              <a:ext uri="{FF2B5EF4-FFF2-40B4-BE49-F238E27FC236}">
                <a16:creationId xmlns:a16="http://schemas.microsoft.com/office/drawing/2014/main" id="{0D86BEF5-7EB5-40AC-B26B-BBCA1E72897F}"/>
              </a:ext>
            </a:extLst>
          </p:cNvPr>
          <p:cNvSpPr/>
          <p:nvPr/>
        </p:nvSpPr>
        <p:spPr>
          <a:xfrm>
            <a:off x="390565" y="4682851"/>
            <a:ext cx="4016357" cy="668495"/>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9" name="Рисунок 18">
            <a:extLst>
              <a:ext uri="{FF2B5EF4-FFF2-40B4-BE49-F238E27FC236}">
                <a16:creationId xmlns:a16="http://schemas.microsoft.com/office/drawing/2014/main" id="{C112F0D9-9460-476E-9708-CBD56E3F8F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2544" y="4690541"/>
            <a:ext cx="815405" cy="600228"/>
          </a:xfrm>
          <a:prstGeom prst="rect">
            <a:avLst/>
          </a:prstGeom>
        </p:spPr>
      </p:pic>
      <p:sp>
        <p:nvSpPr>
          <p:cNvPr id="24" name="TextBox 23">
            <a:extLst>
              <a:ext uri="{FF2B5EF4-FFF2-40B4-BE49-F238E27FC236}">
                <a16:creationId xmlns:a16="http://schemas.microsoft.com/office/drawing/2014/main" id="{4D3F1B8A-30AB-45C3-AB63-56E1C5D3D228}"/>
              </a:ext>
            </a:extLst>
          </p:cNvPr>
          <p:cNvSpPr txBox="1"/>
          <p:nvPr/>
        </p:nvSpPr>
        <p:spPr>
          <a:xfrm>
            <a:off x="1140021" y="4742190"/>
            <a:ext cx="3362671" cy="523220"/>
          </a:xfrm>
          <a:prstGeom prst="rect">
            <a:avLst/>
          </a:prstGeom>
          <a:noFill/>
        </p:spPr>
        <p:txBody>
          <a:bodyPr wrap="square">
            <a:spAutoFit/>
          </a:bodyPr>
          <a:lstStyle/>
          <a:p>
            <a:r>
              <a:rPr lang="ru-RU" sz="2800" b="1" dirty="0">
                <a:effectLst/>
                <a:latin typeface="Century Gothic" panose="020B0502020202020204" pitchFamily="34" charset="0"/>
              </a:rPr>
              <a:t>+7(908) 187-80-08</a:t>
            </a:r>
            <a:endParaRPr lang="ru-RU" sz="2800" b="1" dirty="0">
              <a:latin typeface="Century Gothic" panose="020B0502020202020204" pitchFamily="34" charset="0"/>
            </a:endParaRPr>
          </a:p>
        </p:txBody>
      </p:sp>
      <p:sp>
        <p:nvSpPr>
          <p:cNvPr id="26" name="TextBox 25">
            <a:extLst>
              <a:ext uri="{FF2B5EF4-FFF2-40B4-BE49-F238E27FC236}">
                <a16:creationId xmlns:a16="http://schemas.microsoft.com/office/drawing/2014/main" id="{2014BE77-D560-4EF5-B488-477BC42D1A3D}"/>
              </a:ext>
            </a:extLst>
          </p:cNvPr>
          <p:cNvSpPr txBox="1"/>
          <p:nvPr/>
        </p:nvSpPr>
        <p:spPr>
          <a:xfrm>
            <a:off x="5341143" y="5790988"/>
            <a:ext cx="5591578" cy="646331"/>
          </a:xfrm>
          <a:prstGeom prst="rect">
            <a:avLst/>
          </a:prstGeom>
          <a:noFill/>
        </p:spPr>
        <p:txBody>
          <a:bodyPr wrap="square">
            <a:spAutoFit/>
          </a:bodyPr>
          <a:lstStyle/>
          <a:p>
            <a:r>
              <a:rPr lang="en-US" sz="3600" b="1" dirty="0">
                <a:effectLst/>
                <a:latin typeface="Century Gothic" panose="020B0502020202020204" pitchFamily="34" charset="0"/>
              </a:rPr>
              <a:t>s</a:t>
            </a:r>
            <a:r>
              <a:rPr lang="ru-RU" sz="3600" b="1" dirty="0">
                <a:effectLst/>
                <a:latin typeface="Century Gothic" panose="020B0502020202020204" pitchFamily="34" charset="0"/>
              </a:rPr>
              <a:t>с</a:t>
            </a:r>
            <a:r>
              <a:rPr lang="en-US" sz="3600" b="1" dirty="0">
                <a:effectLst/>
                <a:latin typeface="Century Gothic" panose="020B0502020202020204" pitchFamily="34" charset="0"/>
              </a:rPr>
              <a:t>hethiki-ug@yandex.ru</a:t>
            </a:r>
            <a:endParaRPr lang="ru-RU" sz="3600" b="1" dirty="0">
              <a:latin typeface="Century Gothic" panose="020B0502020202020204" pitchFamily="34" charset="0"/>
            </a:endParaRPr>
          </a:p>
        </p:txBody>
      </p:sp>
      <p:pic>
        <p:nvPicPr>
          <p:cNvPr id="28" name="Рисунок 27">
            <a:extLst>
              <a:ext uri="{FF2B5EF4-FFF2-40B4-BE49-F238E27FC236}">
                <a16:creationId xmlns:a16="http://schemas.microsoft.com/office/drawing/2014/main" id="{7F40FCAB-AAAB-4FEE-B5AB-A8A38C40BF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0010" y="5809388"/>
            <a:ext cx="888260" cy="666195"/>
          </a:xfrm>
          <a:prstGeom prst="rect">
            <a:avLst/>
          </a:prstGeom>
        </p:spPr>
      </p:pic>
      <p:pic>
        <p:nvPicPr>
          <p:cNvPr id="29" name="Рисунок 28">
            <a:extLst>
              <a:ext uri="{FF2B5EF4-FFF2-40B4-BE49-F238E27FC236}">
                <a16:creationId xmlns:a16="http://schemas.microsoft.com/office/drawing/2014/main" id="{0B70F5AF-E26C-440B-93BA-90BF115EBFD8}"/>
              </a:ext>
            </a:extLst>
          </p:cNvPr>
          <p:cNvPicPr>
            <a:picLocks noChangeAspect="1"/>
          </p:cNvPicPr>
          <p:nvPr/>
        </p:nvPicPr>
        <p:blipFill rotWithShape="1">
          <a:blip r:embed="rId10">
            <a:extLst>
              <a:ext uri="{28A0092B-C50C-407E-A947-70E740481C1C}">
                <a14:useLocalDpi xmlns:a14="http://schemas.microsoft.com/office/drawing/2010/main" val="0"/>
              </a:ext>
            </a:extLst>
          </a:blip>
          <a:srcRect b="9773"/>
          <a:stretch/>
        </p:blipFill>
        <p:spPr>
          <a:xfrm>
            <a:off x="0" y="-16805"/>
            <a:ext cx="6101397" cy="5505087"/>
          </a:xfrm>
          <a:prstGeom prst="rect">
            <a:avLst/>
          </a:prstGeom>
        </p:spPr>
      </p:pic>
    </p:spTree>
    <p:extLst>
      <p:ext uri="{BB962C8B-B14F-4D97-AF65-F5344CB8AC3E}">
        <p14:creationId xmlns:p14="http://schemas.microsoft.com/office/powerpoint/2010/main" val="3718271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4824A4BF-3DCF-4AD0-9AE8-FC185AB04022}"/>
              </a:ext>
            </a:extLst>
          </p:cNvPr>
          <p:cNvPicPr>
            <a:picLocks noChangeAspect="1"/>
          </p:cNvPicPr>
          <p:nvPr/>
        </p:nvPicPr>
        <p:blipFill>
          <a:blip r:embed="rId2">
            <a:grayscl/>
            <a:alphaModFix amt="85000"/>
            <a:extLst>
              <a:ext uri="{28A0092B-C50C-407E-A947-70E740481C1C}">
                <a14:useLocalDpi xmlns:a14="http://schemas.microsoft.com/office/drawing/2010/main" val="0"/>
              </a:ext>
            </a:extLst>
          </a:blip>
          <a:stretch>
            <a:fillRect/>
          </a:stretch>
        </p:blipFill>
        <p:spPr>
          <a:xfrm>
            <a:off x="0" y="0"/>
            <a:ext cx="12192003" cy="6858000"/>
          </a:xfrm>
          <a:prstGeom prst="rect">
            <a:avLst/>
          </a:prstGeom>
          <a:effectLst>
            <a:outerShdw blurRad="50800" dist="50800" dir="5400000" algn="ctr" rotWithShape="0">
              <a:srgbClr val="000000">
                <a:alpha val="9000"/>
              </a:srgbClr>
            </a:outerShdw>
          </a:effectLst>
        </p:spPr>
      </p:pic>
      <p:sp>
        <p:nvSpPr>
          <p:cNvPr id="6" name="Прямоугольник 5">
            <a:extLst>
              <a:ext uri="{FF2B5EF4-FFF2-40B4-BE49-F238E27FC236}">
                <a16:creationId xmlns:a16="http://schemas.microsoft.com/office/drawing/2014/main" id="{1A5A9FE5-C276-47D4-8766-67F121B29CBB}"/>
              </a:ext>
            </a:extLst>
          </p:cNvPr>
          <p:cNvSpPr/>
          <p:nvPr/>
        </p:nvSpPr>
        <p:spPr>
          <a:xfrm>
            <a:off x="6208293" y="1171514"/>
            <a:ext cx="5983706" cy="4143435"/>
          </a:xfrm>
          <a:prstGeom prst="rect">
            <a:avLst/>
          </a:pr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Прямоугольник 9">
            <a:extLst>
              <a:ext uri="{FF2B5EF4-FFF2-40B4-BE49-F238E27FC236}">
                <a16:creationId xmlns:a16="http://schemas.microsoft.com/office/drawing/2014/main" id="{8FCF0791-EA1B-43D1-BE65-69769C2176A0}"/>
              </a:ext>
            </a:extLst>
          </p:cNvPr>
          <p:cNvSpPr/>
          <p:nvPr/>
        </p:nvSpPr>
        <p:spPr>
          <a:xfrm>
            <a:off x="646877" y="1177864"/>
            <a:ext cx="5561412" cy="177963"/>
          </a:xfrm>
          <a:prstGeom prst="rect">
            <a:avLst/>
          </a:pr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1" name="Рисунок 10">
            <a:extLst>
              <a:ext uri="{FF2B5EF4-FFF2-40B4-BE49-F238E27FC236}">
                <a16:creationId xmlns:a16="http://schemas.microsoft.com/office/drawing/2014/main" id="{F751CA0A-825F-42A0-A57F-87D23374D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960" y="6374282"/>
            <a:ext cx="2120052" cy="387329"/>
          </a:xfrm>
          <a:prstGeom prst="rect">
            <a:avLst/>
          </a:prstGeom>
        </p:spPr>
      </p:pic>
      <p:sp>
        <p:nvSpPr>
          <p:cNvPr id="12" name="Прямоугольник 11">
            <a:extLst>
              <a:ext uri="{FF2B5EF4-FFF2-40B4-BE49-F238E27FC236}">
                <a16:creationId xmlns:a16="http://schemas.microsoft.com/office/drawing/2014/main" id="{05DE3CE4-4B3C-4310-86EF-92E500ED3414}"/>
              </a:ext>
            </a:extLst>
          </p:cNvPr>
          <p:cNvSpPr/>
          <p:nvPr/>
        </p:nvSpPr>
        <p:spPr>
          <a:xfrm>
            <a:off x="6509544" y="1332013"/>
            <a:ext cx="5296643" cy="400110"/>
          </a:xfrm>
          <a:prstGeom prst="rect">
            <a:avLst/>
          </a:prstGeom>
          <a:noFill/>
        </p:spPr>
        <p:txBody>
          <a:bodyPr wrap="none" lIns="91440" tIns="45720" rIns="91440" bIns="45720">
            <a:spAutoFit/>
          </a:bodyPr>
          <a:lstStyle/>
          <a:p>
            <a:r>
              <a:rPr lang="ru-RU" sz="2000" dirty="0">
                <a:ln w="0"/>
                <a:solidFill>
                  <a:schemeClr val="bg1">
                    <a:lumMod val="95000"/>
                  </a:schemeClr>
                </a:solidFill>
                <a:effectLst>
                  <a:outerShdw blurRad="38100" dist="19050" dir="2700000" algn="tl" rotWithShape="0">
                    <a:schemeClr val="dk1">
                      <a:alpha val="40000"/>
                    </a:schemeClr>
                  </a:outerShdw>
                </a:effectLst>
                <a:latin typeface="Century Gothic" panose="020B0502020202020204" pitchFamily="34" charset="0"/>
              </a:rPr>
              <a:t>СЧЕТЧИКИ ГАЗА, ВОДЫ, ТЕПЛОСЧЕТЧИКИ</a:t>
            </a:r>
            <a:endParaRPr lang="ru-RU" sz="2000" b="1" cap="none" spc="0" dirty="0">
              <a:ln w="10160">
                <a:solidFill>
                  <a:schemeClr val="accent5"/>
                </a:solidFill>
                <a:prstDash val="solid"/>
              </a:ln>
              <a:solidFill>
                <a:schemeClr val="bg1">
                  <a:lumMod val="95000"/>
                </a:schemeClr>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4" name="Прямоугольник 13">
            <a:extLst>
              <a:ext uri="{FF2B5EF4-FFF2-40B4-BE49-F238E27FC236}">
                <a16:creationId xmlns:a16="http://schemas.microsoft.com/office/drawing/2014/main" id="{B2A4BC9A-F5D3-43B9-8246-A18DA7EA4C0E}"/>
              </a:ext>
            </a:extLst>
          </p:cNvPr>
          <p:cNvSpPr/>
          <p:nvPr/>
        </p:nvSpPr>
        <p:spPr>
          <a:xfrm>
            <a:off x="2546577" y="-1"/>
            <a:ext cx="5983706" cy="1028025"/>
          </a:xfrm>
          <a:prstGeom prst="rect">
            <a:avLst/>
          </a:prstGeom>
          <a:gradFill flip="none" rotWithShape="1">
            <a:gsLst>
              <a:gs pos="1000">
                <a:srgbClr val="F5F5F5"/>
              </a:gs>
              <a:gs pos="79000">
                <a:srgbClr val="F6F6F6"/>
              </a:gs>
              <a:gs pos="100000">
                <a:srgbClr val="D5D5D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Прямоугольник 12">
            <a:extLst>
              <a:ext uri="{FF2B5EF4-FFF2-40B4-BE49-F238E27FC236}">
                <a16:creationId xmlns:a16="http://schemas.microsoft.com/office/drawing/2014/main" id="{A945495C-778A-4AF7-AB41-8E0E0C9AD7ED}"/>
              </a:ext>
            </a:extLst>
          </p:cNvPr>
          <p:cNvSpPr/>
          <p:nvPr/>
        </p:nvSpPr>
        <p:spPr>
          <a:xfrm>
            <a:off x="2522019" y="143491"/>
            <a:ext cx="7835542" cy="861774"/>
          </a:xfrm>
          <a:prstGeom prst="rect">
            <a:avLst/>
          </a:prstGeom>
          <a:noFill/>
        </p:spPr>
        <p:txBody>
          <a:bodyPr wrap="none" lIns="91440" tIns="45720" rIns="91440" bIns="45720">
            <a:spAutoFit/>
          </a:bodyPr>
          <a:lstStyle/>
          <a:p>
            <a:pPr algn="ctr"/>
            <a:r>
              <a:rPr lang="ru-RU" sz="5000" b="1" dirty="0">
                <a:ln w="0"/>
                <a:solidFill>
                  <a:srgbClr val="1A873A"/>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a:t>В НАШЕМ АССОРТИМЕНТЕ</a:t>
            </a:r>
            <a:endParaRPr lang="ru-RU" sz="5000" b="1" cap="none" spc="0" dirty="0">
              <a:ln w="10160">
                <a:solidFill>
                  <a:schemeClr val="accent5"/>
                </a:solidFill>
                <a:prstDash val="solid"/>
              </a:ln>
              <a:solidFill>
                <a:srgbClr val="1A873A"/>
              </a:solidFill>
              <a:effectLst>
                <a:outerShdw blurRad="38100" dist="22860" dir="5400000" algn="tl" rotWithShape="0">
                  <a:srgbClr val="000000">
                    <a:alpha val="30000"/>
                  </a:srgbClr>
                </a:outerShdw>
              </a:effectLst>
              <a:latin typeface="Cambria Math" panose="02040503050406030204" pitchFamily="18" charset="0"/>
              <a:ea typeface="Cambria Math" panose="02040503050406030204" pitchFamily="18" charset="0"/>
            </a:endParaRPr>
          </a:p>
        </p:txBody>
      </p:sp>
      <p:sp>
        <p:nvSpPr>
          <p:cNvPr id="15" name="Прямоугольник 14">
            <a:extLst>
              <a:ext uri="{FF2B5EF4-FFF2-40B4-BE49-F238E27FC236}">
                <a16:creationId xmlns:a16="http://schemas.microsoft.com/office/drawing/2014/main" id="{173076FA-2819-441F-BEF8-2E455CB3A7C2}"/>
              </a:ext>
            </a:extLst>
          </p:cNvPr>
          <p:cNvSpPr/>
          <p:nvPr/>
        </p:nvSpPr>
        <p:spPr>
          <a:xfrm>
            <a:off x="6501015" y="1823467"/>
            <a:ext cx="3871573" cy="400110"/>
          </a:xfrm>
          <a:prstGeom prst="rect">
            <a:avLst/>
          </a:prstGeom>
          <a:noFill/>
        </p:spPr>
        <p:txBody>
          <a:bodyPr wrap="none" lIns="91440" tIns="45720" rIns="91440" bIns="45720">
            <a:spAutoFit/>
          </a:bodyPr>
          <a:lstStyle/>
          <a:p>
            <a:r>
              <a:rPr lang="ru-RU" sz="2000" dirty="0">
                <a:ln w="0"/>
                <a:solidFill>
                  <a:schemeClr val="bg1">
                    <a:lumMod val="95000"/>
                  </a:schemeClr>
                </a:solidFill>
                <a:effectLst>
                  <a:outerShdw blurRad="38100" dist="19050" dir="2700000" algn="tl" rotWithShape="0">
                    <a:schemeClr val="dk1">
                      <a:alpha val="40000"/>
                    </a:schemeClr>
                  </a:outerShdw>
                </a:effectLst>
                <a:latin typeface="Century Gothic" panose="020B0502020202020204" pitchFamily="34" charset="0"/>
              </a:rPr>
              <a:t>МАНОМЕТРЫ И ТЕРМОМЕТРЫ</a:t>
            </a:r>
            <a:endParaRPr lang="ru-RU" sz="2000" b="1" cap="none" spc="0" dirty="0">
              <a:ln w="10160">
                <a:solidFill>
                  <a:schemeClr val="accent5"/>
                </a:solidFill>
                <a:prstDash val="solid"/>
              </a:ln>
              <a:solidFill>
                <a:schemeClr val="bg1">
                  <a:lumMod val="95000"/>
                </a:schemeClr>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6" name="Прямоугольник 15">
            <a:extLst>
              <a:ext uri="{FF2B5EF4-FFF2-40B4-BE49-F238E27FC236}">
                <a16:creationId xmlns:a16="http://schemas.microsoft.com/office/drawing/2014/main" id="{49BCD604-5362-4B6D-9A5F-BB505DA032B1}"/>
              </a:ext>
            </a:extLst>
          </p:cNvPr>
          <p:cNvSpPr/>
          <p:nvPr/>
        </p:nvSpPr>
        <p:spPr>
          <a:xfrm>
            <a:off x="6501015" y="2223660"/>
            <a:ext cx="3977371" cy="400110"/>
          </a:xfrm>
          <a:prstGeom prst="rect">
            <a:avLst/>
          </a:prstGeom>
          <a:noFill/>
        </p:spPr>
        <p:txBody>
          <a:bodyPr wrap="none" lIns="91440" tIns="45720" rIns="91440" bIns="45720">
            <a:spAutoFit/>
          </a:bodyPr>
          <a:lstStyle/>
          <a:p>
            <a:r>
              <a:rPr lang="ru-RU" sz="2000" dirty="0">
                <a:ln w="0"/>
                <a:solidFill>
                  <a:schemeClr val="bg1">
                    <a:lumMod val="95000"/>
                  </a:schemeClr>
                </a:solidFill>
                <a:effectLst>
                  <a:outerShdw blurRad="38100" dist="19050" dir="2700000" algn="tl" rotWithShape="0">
                    <a:schemeClr val="dk1">
                      <a:alpha val="40000"/>
                    </a:schemeClr>
                  </a:outerShdw>
                </a:effectLst>
                <a:latin typeface="Century Gothic" panose="020B0502020202020204" pitchFamily="34" charset="0"/>
              </a:rPr>
              <a:t>НАСОСЫ И ОПРЫСКИВАТЕЛИ</a:t>
            </a:r>
            <a:endParaRPr lang="ru-RU" sz="2000" b="1" cap="none" spc="0" dirty="0">
              <a:ln w="10160">
                <a:solidFill>
                  <a:schemeClr val="accent5"/>
                </a:solidFill>
                <a:prstDash val="solid"/>
              </a:ln>
              <a:solidFill>
                <a:schemeClr val="bg1">
                  <a:lumMod val="95000"/>
                </a:schemeClr>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7" name="Прямоугольник 16">
            <a:extLst>
              <a:ext uri="{FF2B5EF4-FFF2-40B4-BE49-F238E27FC236}">
                <a16:creationId xmlns:a16="http://schemas.microsoft.com/office/drawing/2014/main" id="{5C9F17AC-D2F7-4E55-A3FC-B5F0EE36B8E2}"/>
              </a:ext>
            </a:extLst>
          </p:cNvPr>
          <p:cNvSpPr/>
          <p:nvPr/>
        </p:nvSpPr>
        <p:spPr>
          <a:xfrm>
            <a:off x="6501015" y="2679400"/>
            <a:ext cx="5732660" cy="707886"/>
          </a:xfrm>
          <a:prstGeom prst="rect">
            <a:avLst/>
          </a:prstGeom>
          <a:noFill/>
        </p:spPr>
        <p:txBody>
          <a:bodyPr wrap="none" lIns="91440" tIns="45720" rIns="91440" bIns="45720">
            <a:spAutoFit/>
          </a:bodyPr>
          <a:lstStyle/>
          <a:p>
            <a:r>
              <a:rPr lang="ru-RU" sz="2000" dirty="0">
                <a:ln w="0"/>
                <a:solidFill>
                  <a:schemeClr val="bg1">
                    <a:lumMod val="95000"/>
                  </a:schemeClr>
                </a:solidFill>
                <a:effectLst>
                  <a:outerShdw blurRad="38100" dist="19050" dir="2700000" algn="tl" rotWithShape="0">
                    <a:schemeClr val="dk1">
                      <a:alpha val="40000"/>
                    </a:schemeClr>
                  </a:outerShdw>
                </a:effectLst>
                <a:latin typeface="Century Gothic" panose="020B0502020202020204" pitchFamily="34" charset="0"/>
              </a:rPr>
              <a:t>ГАЗОВЫЕ БАЛЛОНЫ, ПОДВОДКА ГАЗОВАЯ, </a:t>
            </a:r>
          </a:p>
          <a:p>
            <a:r>
              <a:rPr lang="ru-RU" sz="2000" dirty="0">
                <a:ln w="0"/>
                <a:solidFill>
                  <a:schemeClr val="bg1">
                    <a:lumMod val="95000"/>
                  </a:schemeClr>
                </a:solidFill>
                <a:effectLst>
                  <a:outerShdw blurRad="38100" dist="19050" dir="2700000" algn="tl" rotWithShape="0">
                    <a:schemeClr val="dk1">
                      <a:alpha val="40000"/>
                    </a:schemeClr>
                  </a:outerShdw>
                </a:effectLst>
                <a:latin typeface="Century Gothic" panose="020B0502020202020204" pitchFamily="34" charset="0"/>
              </a:rPr>
              <a:t>ЗАПОРНАЯ АРМАТУРА</a:t>
            </a:r>
            <a:endParaRPr lang="ru-RU" sz="2000" b="1" cap="none" spc="0" dirty="0">
              <a:ln w="10160">
                <a:solidFill>
                  <a:schemeClr val="accent5"/>
                </a:solidFill>
                <a:prstDash val="solid"/>
              </a:ln>
              <a:solidFill>
                <a:schemeClr val="bg1">
                  <a:lumMod val="95000"/>
                </a:schemeClr>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8" name="Прямоугольник 17">
            <a:extLst>
              <a:ext uri="{FF2B5EF4-FFF2-40B4-BE49-F238E27FC236}">
                <a16:creationId xmlns:a16="http://schemas.microsoft.com/office/drawing/2014/main" id="{36A309F5-A48B-4B33-A9BD-84F9AB5AA743}"/>
              </a:ext>
            </a:extLst>
          </p:cNvPr>
          <p:cNvSpPr/>
          <p:nvPr/>
        </p:nvSpPr>
        <p:spPr>
          <a:xfrm>
            <a:off x="6501015" y="3429000"/>
            <a:ext cx="4963218" cy="400110"/>
          </a:xfrm>
          <a:prstGeom prst="rect">
            <a:avLst/>
          </a:prstGeom>
          <a:noFill/>
        </p:spPr>
        <p:txBody>
          <a:bodyPr wrap="none" lIns="91440" tIns="45720" rIns="91440" bIns="45720">
            <a:spAutoFit/>
          </a:bodyPr>
          <a:lstStyle/>
          <a:p>
            <a:r>
              <a:rPr lang="ru-RU" sz="2000" dirty="0">
                <a:ln w="0"/>
                <a:solidFill>
                  <a:schemeClr val="bg1">
                    <a:lumMod val="95000"/>
                  </a:schemeClr>
                </a:solidFill>
                <a:effectLst>
                  <a:outerShdw blurRad="38100" dist="19050" dir="2700000" algn="tl" rotWithShape="0">
                    <a:schemeClr val="dk1">
                      <a:alpha val="40000"/>
                    </a:schemeClr>
                  </a:outerShdw>
                </a:effectLst>
                <a:latin typeface="Century Gothic" panose="020B0502020202020204" pitchFamily="34" charset="0"/>
              </a:rPr>
              <a:t>СИГНАЛИЗАТОРЫ ЗАГАЗОВАННОСТИ</a:t>
            </a:r>
            <a:endParaRPr lang="ru-RU" sz="2000" b="1" cap="none" spc="0" dirty="0">
              <a:ln w="10160">
                <a:solidFill>
                  <a:schemeClr val="accent5"/>
                </a:solidFill>
                <a:prstDash val="solid"/>
              </a:ln>
              <a:solidFill>
                <a:schemeClr val="bg1">
                  <a:lumMod val="95000"/>
                </a:schemeClr>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9" name="Прямоугольник 18">
            <a:extLst>
              <a:ext uri="{FF2B5EF4-FFF2-40B4-BE49-F238E27FC236}">
                <a16:creationId xmlns:a16="http://schemas.microsoft.com/office/drawing/2014/main" id="{599C9577-47F7-4315-B081-3CB6FF151809}"/>
              </a:ext>
            </a:extLst>
          </p:cNvPr>
          <p:cNvSpPr/>
          <p:nvPr/>
        </p:nvSpPr>
        <p:spPr>
          <a:xfrm>
            <a:off x="6501015" y="3899600"/>
            <a:ext cx="4721164" cy="400110"/>
          </a:xfrm>
          <a:prstGeom prst="rect">
            <a:avLst/>
          </a:prstGeom>
          <a:noFill/>
        </p:spPr>
        <p:txBody>
          <a:bodyPr wrap="none" lIns="91440" tIns="45720" rIns="91440" bIns="45720">
            <a:spAutoFit/>
          </a:bodyPr>
          <a:lstStyle/>
          <a:p>
            <a:r>
              <a:rPr lang="ru-RU" sz="2000" dirty="0">
                <a:ln w="0"/>
                <a:solidFill>
                  <a:schemeClr val="bg1">
                    <a:lumMod val="95000"/>
                  </a:schemeClr>
                </a:solidFill>
                <a:effectLst>
                  <a:outerShdw blurRad="38100" dist="19050" dir="2700000" algn="tl" rotWithShape="0">
                    <a:schemeClr val="dk1">
                      <a:alpha val="40000"/>
                    </a:schemeClr>
                  </a:outerShdw>
                </a:effectLst>
                <a:latin typeface="Century Gothic" panose="020B0502020202020204" pitchFamily="34" charset="0"/>
              </a:rPr>
              <a:t>ГАЗОВЫЕ ПРИБОРЫ И НАГРЕВАТЕЛИ</a:t>
            </a:r>
            <a:endParaRPr lang="ru-RU" sz="2000" b="1" cap="none" spc="0" dirty="0">
              <a:ln w="10160">
                <a:solidFill>
                  <a:schemeClr val="accent5"/>
                </a:solidFill>
                <a:prstDash val="solid"/>
              </a:ln>
              <a:solidFill>
                <a:schemeClr val="bg1">
                  <a:lumMod val="95000"/>
                </a:schemeClr>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20" name="Прямоугольник 19">
            <a:extLst>
              <a:ext uri="{FF2B5EF4-FFF2-40B4-BE49-F238E27FC236}">
                <a16:creationId xmlns:a16="http://schemas.microsoft.com/office/drawing/2014/main" id="{4DFFDF68-7DC6-4830-8489-19595B93D805}"/>
              </a:ext>
            </a:extLst>
          </p:cNvPr>
          <p:cNvSpPr/>
          <p:nvPr/>
        </p:nvSpPr>
        <p:spPr>
          <a:xfrm>
            <a:off x="6501015" y="4352709"/>
            <a:ext cx="5678157" cy="400110"/>
          </a:xfrm>
          <a:prstGeom prst="rect">
            <a:avLst/>
          </a:prstGeom>
          <a:noFill/>
        </p:spPr>
        <p:txBody>
          <a:bodyPr wrap="none" lIns="91440" tIns="45720" rIns="91440" bIns="45720">
            <a:spAutoFit/>
          </a:bodyPr>
          <a:lstStyle/>
          <a:p>
            <a:r>
              <a:rPr lang="ru-RU" sz="2000" dirty="0">
                <a:ln w="0"/>
                <a:solidFill>
                  <a:schemeClr val="bg1">
                    <a:lumMod val="95000"/>
                  </a:schemeClr>
                </a:solidFill>
                <a:effectLst>
                  <a:outerShdw blurRad="38100" dist="19050" dir="2700000" algn="tl" rotWithShape="0">
                    <a:schemeClr val="dk1">
                      <a:alpha val="40000"/>
                    </a:schemeClr>
                  </a:outerShdw>
                </a:effectLst>
                <a:latin typeface="Century Gothic" panose="020B0502020202020204" pitchFamily="34" charset="0"/>
              </a:rPr>
              <a:t>УСТРОЙСТВА СБОРА И ПЕРЕДАЧИ ДАННЫХ</a:t>
            </a:r>
            <a:endParaRPr lang="ru-RU" sz="2000" b="1" cap="none" spc="0" dirty="0">
              <a:ln w="10160">
                <a:solidFill>
                  <a:schemeClr val="accent5"/>
                </a:solidFill>
                <a:prstDash val="solid"/>
              </a:ln>
              <a:solidFill>
                <a:schemeClr val="bg1">
                  <a:lumMod val="95000"/>
                </a:schemeClr>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21" name="Прямоугольник 20">
            <a:extLst>
              <a:ext uri="{FF2B5EF4-FFF2-40B4-BE49-F238E27FC236}">
                <a16:creationId xmlns:a16="http://schemas.microsoft.com/office/drawing/2014/main" id="{593197EE-DD10-4E6C-8E9A-0AEF8E67EDBE}"/>
              </a:ext>
            </a:extLst>
          </p:cNvPr>
          <p:cNvSpPr/>
          <p:nvPr/>
        </p:nvSpPr>
        <p:spPr>
          <a:xfrm>
            <a:off x="6501015" y="4785714"/>
            <a:ext cx="5097870" cy="400110"/>
          </a:xfrm>
          <a:prstGeom prst="rect">
            <a:avLst/>
          </a:prstGeom>
          <a:noFill/>
        </p:spPr>
        <p:txBody>
          <a:bodyPr wrap="none" lIns="91440" tIns="45720" rIns="91440" bIns="45720">
            <a:spAutoFit/>
          </a:bodyPr>
          <a:lstStyle/>
          <a:p>
            <a:r>
              <a:rPr lang="ru-RU" sz="2000" dirty="0">
                <a:ln w="0"/>
                <a:solidFill>
                  <a:schemeClr val="bg1">
                    <a:lumMod val="95000"/>
                  </a:schemeClr>
                </a:solidFill>
                <a:effectLst>
                  <a:outerShdw blurRad="38100" dist="19050" dir="2700000" algn="tl" rotWithShape="0">
                    <a:schemeClr val="dk1">
                      <a:alpha val="40000"/>
                    </a:schemeClr>
                  </a:outerShdw>
                </a:effectLst>
                <a:latin typeface="Century Gothic" panose="020B0502020202020204" pitchFamily="34" charset="0"/>
              </a:rPr>
              <a:t>КОМПЛЕКТУЮЩИЕ И МНОГОЕ ДРУГОЕ</a:t>
            </a:r>
            <a:endParaRPr lang="ru-RU" sz="2000" b="1" cap="none" spc="0" dirty="0">
              <a:ln w="10160">
                <a:solidFill>
                  <a:schemeClr val="accent5"/>
                </a:solidFill>
                <a:prstDash val="solid"/>
              </a:ln>
              <a:solidFill>
                <a:schemeClr val="bg1">
                  <a:lumMod val="95000"/>
                </a:schemeClr>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27" name="Овал 26">
            <a:extLst>
              <a:ext uri="{FF2B5EF4-FFF2-40B4-BE49-F238E27FC236}">
                <a16:creationId xmlns:a16="http://schemas.microsoft.com/office/drawing/2014/main" id="{01B3BA3D-0222-4445-B581-E54151DA36E4}"/>
              </a:ext>
            </a:extLst>
          </p:cNvPr>
          <p:cNvSpPr/>
          <p:nvPr/>
        </p:nvSpPr>
        <p:spPr>
          <a:xfrm>
            <a:off x="6258486" y="1403272"/>
            <a:ext cx="251054" cy="241360"/>
          </a:xfrm>
          <a:prstGeom prst="ellipse">
            <a:avLst/>
          </a:prstGeom>
          <a:solidFill>
            <a:schemeClr val="bg1"/>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Овал 27">
            <a:extLst>
              <a:ext uri="{FF2B5EF4-FFF2-40B4-BE49-F238E27FC236}">
                <a16:creationId xmlns:a16="http://schemas.microsoft.com/office/drawing/2014/main" id="{35F91C58-DFE3-407B-A525-1D1206868BA3}"/>
              </a:ext>
            </a:extLst>
          </p:cNvPr>
          <p:cNvSpPr/>
          <p:nvPr/>
        </p:nvSpPr>
        <p:spPr>
          <a:xfrm>
            <a:off x="6249957" y="1877337"/>
            <a:ext cx="251054" cy="241360"/>
          </a:xfrm>
          <a:prstGeom prst="ellipse">
            <a:avLst/>
          </a:prstGeom>
          <a:solidFill>
            <a:schemeClr val="bg1"/>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Овал 28">
            <a:extLst>
              <a:ext uri="{FF2B5EF4-FFF2-40B4-BE49-F238E27FC236}">
                <a16:creationId xmlns:a16="http://schemas.microsoft.com/office/drawing/2014/main" id="{0F428D5A-7B2C-489A-AED7-BE07755597F9}"/>
              </a:ext>
            </a:extLst>
          </p:cNvPr>
          <p:cNvSpPr/>
          <p:nvPr/>
        </p:nvSpPr>
        <p:spPr>
          <a:xfrm>
            <a:off x="6249957" y="2278178"/>
            <a:ext cx="251054" cy="241360"/>
          </a:xfrm>
          <a:prstGeom prst="ellipse">
            <a:avLst/>
          </a:prstGeom>
          <a:solidFill>
            <a:schemeClr val="bg1"/>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Овал 29">
            <a:extLst>
              <a:ext uri="{FF2B5EF4-FFF2-40B4-BE49-F238E27FC236}">
                <a16:creationId xmlns:a16="http://schemas.microsoft.com/office/drawing/2014/main" id="{C4F1DB6C-4312-4552-80AE-1C7DCF63B091}"/>
              </a:ext>
            </a:extLst>
          </p:cNvPr>
          <p:cNvSpPr/>
          <p:nvPr/>
        </p:nvSpPr>
        <p:spPr>
          <a:xfrm>
            <a:off x="6258490" y="2734206"/>
            <a:ext cx="251054" cy="241360"/>
          </a:xfrm>
          <a:prstGeom prst="ellipse">
            <a:avLst/>
          </a:prstGeom>
          <a:solidFill>
            <a:schemeClr val="bg1"/>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Овал 30">
            <a:extLst>
              <a:ext uri="{FF2B5EF4-FFF2-40B4-BE49-F238E27FC236}">
                <a16:creationId xmlns:a16="http://schemas.microsoft.com/office/drawing/2014/main" id="{1AFA3BDF-79C8-4A19-A086-9543326D72F9}"/>
              </a:ext>
            </a:extLst>
          </p:cNvPr>
          <p:cNvSpPr/>
          <p:nvPr/>
        </p:nvSpPr>
        <p:spPr>
          <a:xfrm>
            <a:off x="6249957" y="3476839"/>
            <a:ext cx="251054" cy="241360"/>
          </a:xfrm>
          <a:prstGeom prst="ellipse">
            <a:avLst/>
          </a:prstGeom>
          <a:solidFill>
            <a:schemeClr val="bg1"/>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 31">
            <a:extLst>
              <a:ext uri="{FF2B5EF4-FFF2-40B4-BE49-F238E27FC236}">
                <a16:creationId xmlns:a16="http://schemas.microsoft.com/office/drawing/2014/main" id="{0BDB5B05-5411-432D-BFAA-8A9D152F9306}"/>
              </a:ext>
            </a:extLst>
          </p:cNvPr>
          <p:cNvSpPr/>
          <p:nvPr/>
        </p:nvSpPr>
        <p:spPr>
          <a:xfrm>
            <a:off x="6246973" y="3964456"/>
            <a:ext cx="251054" cy="241360"/>
          </a:xfrm>
          <a:prstGeom prst="ellipse">
            <a:avLst/>
          </a:prstGeom>
          <a:solidFill>
            <a:schemeClr val="bg1"/>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32">
            <a:extLst>
              <a:ext uri="{FF2B5EF4-FFF2-40B4-BE49-F238E27FC236}">
                <a16:creationId xmlns:a16="http://schemas.microsoft.com/office/drawing/2014/main" id="{F2075ADC-8EEB-4B0B-8B98-C19BC6BBFF6D}"/>
              </a:ext>
            </a:extLst>
          </p:cNvPr>
          <p:cNvSpPr/>
          <p:nvPr/>
        </p:nvSpPr>
        <p:spPr>
          <a:xfrm>
            <a:off x="6246973" y="4417672"/>
            <a:ext cx="251054" cy="241360"/>
          </a:xfrm>
          <a:prstGeom prst="ellipse">
            <a:avLst/>
          </a:prstGeom>
          <a:solidFill>
            <a:schemeClr val="bg1"/>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Овал 33">
            <a:extLst>
              <a:ext uri="{FF2B5EF4-FFF2-40B4-BE49-F238E27FC236}">
                <a16:creationId xmlns:a16="http://schemas.microsoft.com/office/drawing/2014/main" id="{15B3BFE8-57CB-4C5A-96E5-E769D31BB190}"/>
              </a:ext>
            </a:extLst>
          </p:cNvPr>
          <p:cNvSpPr/>
          <p:nvPr/>
        </p:nvSpPr>
        <p:spPr>
          <a:xfrm>
            <a:off x="6258490" y="4829392"/>
            <a:ext cx="251054" cy="241360"/>
          </a:xfrm>
          <a:prstGeom prst="ellipse">
            <a:avLst/>
          </a:prstGeom>
          <a:solidFill>
            <a:schemeClr val="bg1"/>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866901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AC6E2D3-9275-4B47-824A-9E3719F28104}"/>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15204" r="33607" b="23518"/>
          <a:stretch/>
        </p:blipFill>
        <p:spPr>
          <a:xfrm>
            <a:off x="7599520" y="0"/>
            <a:ext cx="4592480" cy="6858000"/>
          </a:xfrm>
          <a:prstGeom prst="rect">
            <a:avLst/>
          </a:prstGeom>
        </p:spPr>
      </p:pic>
      <p:sp>
        <p:nvSpPr>
          <p:cNvPr id="6" name="Прямоугольник 5">
            <a:extLst>
              <a:ext uri="{FF2B5EF4-FFF2-40B4-BE49-F238E27FC236}">
                <a16:creationId xmlns:a16="http://schemas.microsoft.com/office/drawing/2014/main" id="{5B1BC413-5AA1-4AEF-B1FA-7667D98E37E1}"/>
              </a:ext>
            </a:extLst>
          </p:cNvPr>
          <p:cNvSpPr/>
          <p:nvPr/>
        </p:nvSpPr>
        <p:spPr>
          <a:xfrm rot="16200000">
            <a:off x="4585346" y="3691425"/>
            <a:ext cx="6070600" cy="262549"/>
          </a:xfrm>
          <a:prstGeom prst="rect">
            <a:avLst/>
          </a:pr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a:extLst>
              <a:ext uri="{FF2B5EF4-FFF2-40B4-BE49-F238E27FC236}">
                <a16:creationId xmlns:a16="http://schemas.microsoft.com/office/drawing/2014/main" id="{C73DAD62-809E-4274-8D70-09F0CEB22A22}"/>
              </a:ext>
            </a:extLst>
          </p:cNvPr>
          <p:cNvSpPr/>
          <p:nvPr/>
        </p:nvSpPr>
        <p:spPr>
          <a:xfrm>
            <a:off x="0" y="0"/>
            <a:ext cx="7751920" cy="787400"/>
          </a:xfrm>
          <a:prstGeom prst="rect">
            <a:avLst/>
          </a:pr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a:extLst>
              <a:ext uri="{FF2B5EF4-FFF2-40B4-BE49-F238E27FC236}">
                <a16:creationId xmlns:a16="http://schemas.microsoft.com/office/drawing/2014/main" id="{DC47029A-9275-4005-9D0D-A305AD814BFF}"/>
              </a:ext>
            </a:extLst>
          </p:cNvPr>
          <p:cNvSpPr/>
          <p:nvPr/>
        </p:nvSpPr>
        <p:spPr>
          <a:xfrm>
            <a:off x="2061854" y="0"/>
            <a:ext cx="5482591" cy="861774"/>
          </a:xfrm>
          <a:prstGeom prst="rect">
            <a:avLst/>
          </a:prstGeom>
          <a:noFill/>
        </p:spPr>
        <p:txBody>
          <a:bodyPr wrap="none" lIns="91440" tIns="45720" rIns="91440" bIns="45720">
            <a:spAutoFit/>
          </a:bodyPr>
          <a:lstStyle/>
          <a:p>
            <a:pPr algn="ctr"/>
            <a:r>
              <a:rPr lang="ru-RU" sz="5000" b="1"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СЧЕТЧИКИ ВОДЫ</a:t>
            </a:r>
            <a:endParaRPr lang="ru-RU" sz="5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endParaRPr>
          </a:p>
        </p:txBody>
      </p:sp>
      <p:pic>
        <p:nvPicPr>
          <p:cNvPr id="11" name="Рисунок 10">
            <a:extLst>
              <a:ext uri="{FF2B5EF4-FFF2-40B4-BE49-F238E27FC236}">
                <a16:creationId xmlns:a16="http://schemas.microsoft.com/office/drawing/2014/main" id="{99255A32-A91C-4D52-9E03-08AA03C0B7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4135" y="5178173"/>
            <a:ext cx="2254495" cy="939373"/>
          </a:xfrm>
          <a:prstGeom prst="rect">
            <a:avLst/>
          </a:prstGeom>
        </p:spPr>
      </p:pic>
      <p:pic>
        <p:nvPicPr>
          <p:cNvPr id="13" name="Рисунок 12">
            <a:extLst>
              <a:ext uri="{FF2B5EF4-FFF2-40B4-BE49-F238E27FC236}">
                <a16:creationId xmlns:a16="http://schemas.microsoft.com/office/drawing/2014/main" id="{974614E4-D2D8-42E3-A498-152DD9C0C4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918" y="5069245"/>
            <a:ext cx="1948645" cy="936849"/>
          </a:xfrm>
          <a:prstGeom prst="rect">
            <a:avLst/>
          </a:prstGeom>
        </p:spPr>
      </p:pic>
      <p:pic>
        <p:nvPicPr>
          <p:cNvPr id="15" name="Рисунок 14">
            <a:extLst>
              <a:ext uri="{FF2B5EF4-FFF2-40B4-BE49-F238E27FC236}">
                <a16:creationId xmlns:a16="http://schemas.microsoft.com/office/drawing/2014/main" id="{A6F479A6-AEC3-419C-B182-9902ABABFC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0742" y="5162087"/>
            <a:ext cx="2025617" cy="844007"/>
          </a:xfrm>
          <a:prstGeom prst="rect">
            <a:avLst/>
          </a:prstGeom>
        </p:spPr>
      </p:pic>
      <p:sp>
        <p:nvSpPr>
          <p:cNvPr id="16" name="Прямоугольник 15">
            <a:extLst>
              <a:ext uri="{FF2B5EF4-FFF2-40B4-BE49-F238E27FC236}">
                <a16:creationId xmlns:a16="http://schemas.microsoft.com/office/drawing/2014/main" id="{1E95D8EA-DF13-44D2-9818-2A40299864CD}"/>
              </a:ext>
            </a:extLst>
          </p:cNvPr>
          <p:cNvSpPr/>
          <p:nvPr/>
        </p:nvSpPr>
        <p:spPr>
          <a:xfrm>
            <a:off x="78187" y="893354"/>
            <a:ext cx="7281894" cy="3293209"/>
          </a:xfrm>
          <a:prstGeom prst="rect">
            <a:avLst/>
          </a:prstGeom>
          <a:noFill/>
        </p:spPr>
        <p:txBody>
          <a:bodyPr wrap="square" lIns="91440" tIns="45720" rIns="91440" bIns="45720">
            <a:spAutoFit/>
          </a:bodyPr>
          <a:lstStyle/>
          <a:p>
            <a:pPr algn="just"/>
            <a:r>
              <a:rPr lang="ru-RU" sz="1600" b="0" i="0" dirty="0">
                <a:effectLst/>
                <a:latin typeface="Century Gothic" panose="020B0502020202020204" pitchFamily="34" charset="0"/>
              </a:rPr>
              <a:t>      Водосчетчики для жилого сектора имеют свойственные только им характеристики. Это модели с диаметром условного прохода (ДУ) 15 мм и 20 мм. Для установки на трубопровод важна такая величина, как длина проливной части (L) – 80 мм, 110 мм или 130 мм. </a:t>
            </a:r>
          </a:p>
          <a:p>
            <a:pPr algn="just"/>
            <a:r>
              <a:rPr lang="ru-RU" sz="1600" b="0" i="0" dirty="0">
                <a:effectLst/>
                <a:latin typeface="Century Gothic" panose="020B0502020202020204" pitchFamily="34" charset="0"/>
              </a:rPr>
              <a:t>       Устройства могут быть механическими (разрядный барабан для указания расхода) или электронными (жидкокристаллический дисплей), специальными (для конкретного диапазона температур) или универсальными (для холодной и горячей воды одновременно). </a:t>
            </a:r>
          </a:p>
          <a:p>
            <a:pPr algn="just"/>
            <a:r>
              <a:rPr lang="ru-RU" sz="1600" b="0" i="0" dirty="0">
                <a:effectLst/>
                <a:latin typeface="Century Gothic" panose="020B0502020202020204" pitchFamily="34" charset="0"/>
              </a:rPr>
              <a:t>Некоторые из них ведут дистанционную передачу показаний, за которую отвечают встроенные или присоединенные при наличии импульсного выхода радиомодули. </a:t>
            </a:r>
          </a:p>
          <a:p>
            <a:pPr algn="just"/>
            <a:endParaRPr lang="ru-RU" sz="1600" b="1" cap="none" spc="0" dirty="0">
              <a:ln w="10160">
                <a:solidFill>
                  <a:schemeClr val="accent5"/>
                </a:solidFill>
                <a:prstDash val="solid"/>
              </a:ln>
              <a:effectLst>
                <a:outerShdw blurRad="38100" dist="22860" dir="5400000" algn="tl" rotWithShape="0">
                  <a:srgbClr val="000000">
                    <a:alpha val="30000"/>
                  </a:srgbClr>
                </a:outerShdw>
              </a:effectLst>
              <a:latin typeface="Century Gothic" panose="020B0502020202020204" pitchFamily="34" charset="0"/>
            </a:endParaRPr>
          </a:p>
        </p:txBody>
      </p:sp>
      <p:sp>
        <p:nvSpPr>
          <p:cNvPr id="17" name="Прямоугольник 16">
            <a:extLst>
              <a:ext uri="{FF2B5EF4-FFF2-40B4-BE49-F238E27FC236}">
                <a16:creationId xmlns:a16="http://schemas.microsoft.com/office/drawing/2014/main" id="{25D6A4E2-53F0-412D-9937-35B03754F55A}"/>
              </a:ext>
            </a:extLst>
          </p:cNvPr>
          <p:cNvSpPr/>
          <p:nvPr/>
        </p:nvSpPr>
        <p:spPr>
          <a:xfrm>
            <a:off x="174508" y="4335516"/>
            <a:ext cx="7135111" cy="584775"/>
          </a:xfrm>
          <a:prstGeom prst="rect">
            <a:avLst/>
          </a:prstGeom>
          <a:noFill/>
          <a:effectLst>
            <a:outerShdw blurRad="114300" dist="76200" dir="17580000" algn="t" rotWithShape="0">
              <a:prstClr val="black">
                <a:alpha val="37000"/>
              </a:prstClr>
            </a:outerShdw>
          </a:effectLst>
        </p:spPr>
        <p:txBody>
          <a:bodyPr wrap="square" lIns="91440" tIns="45720" rIns="91440" bIns="45720">
            <a:spAutoFit/>
          </a:bodyPr>
          <a:lstStyle/>
          <a:p>
            <a:pPr algn="r"/>
            <a:r>
              <a:rPr lang="ru-RU" sz="3200" cap="none" spc="0" dirty="0">
                <a:ln w="0"/>
                <a:effectLst>
                  <a:outerShdw blurRad="38100" dist="38100" dir="2700000" algn="tl">
                    <a:srgbClr val="000000">
                      <a:alpha val="43137"/>
                    </a:srgbClr>
                  </a:outerShdw>
                </a:effectLst>
                <a:latin typeface="Century Gothic" panose="020B0502020202020204" pitchFamily="34" charset="0"/>
              </a:rPr>
              <a:t>Бренды доступные для заказа:</a:t>
            </a:r>
          </a:p>
        </p:txBody>
      </p:sp>
      <p:sp>
        <p:nvSpPr>
          <p:cNvPr id="18" name="Прямоугольник 17">
            <a:extLst>
              <a:ext uri="{FF2B5EF4-FFF2-40B4-BE49-F238E27FC236}">
                <a16:creationId xmlns:a16="http://schemas.microsoft.com/office/drawing/2014/main" id="{0DBA4253-69C6-43DC-9170-0818027F1344}"/>
              </a:ext>
            </a:extLst>
          </p:cNvPr>
          <p:cNvSpPr/>
          <p:nvPr/>
        </p:nvSpPr>
        <p:spPr>
          <a:xfrm>
            <a:off x="5290656" y="6100539"/>
            <a:ext cx="1839211" cy="307777"/>
          </a:xfrm>
          <a:prstGeom prst="rect">
            <a:avLst/>
          </a:prstGeom>
          <a:noFill/>
          <a:effectLst>
            <a:outerShdw blurRad="114300" dist="76200" dir="17580000" algn="t" rotWithShape="0">
              <a:prstClr val="black">
                <a:alpha val="37000"/>
              </a:prstClr>
            </a:outerShdw>
          </a:effectLst>
        </p:spPr>
        <p:txBody>
          <a:bodyPr wrap="square" lIns="91440" tIns="45720" rIns="91440" bIns="45720">
            <a:spAutoFit/>
          </a:bodyPr>
          <a:lstStyle/>
          <a:p>
            <a:pPr algn="ctr"/>
            <a:r>
              <a:rPr lang="ru-RU" sz="1400" cap="none" spc="0" dirty="0">
                <a:ln w="0"/>
                <a:latin typeface="Century Gothic" panose="020B0502020202020204" pitchFamily="34" charset="0"/>
              </a:rPr>
              <a:t>ЭКОМЕРА</a:t>
            </a:r>
          </a:p>
        </p:txBody>
      </p:sp>
      <p:sp>
        <p:nvSpPr>
          <p:cNvPr id="19" name="Прямоугольник 18">
            <a:extLst>
              <a:ext uri="{FF2B5EF4-FFF2-40B4-BE49-F238E27FC236}">
                <a16:creationId xmlns:a16="http://schemas.microsoft.com/office/drawing/2014/main" id="{E8E65527-92D6-455F-ACD4-ACA0A63A6F7F}"/>
              </a:ext>
            </a:extLst>
          </p:cNvPr>
          <p:cNvSpPr/>
          <p:nvPr/>
        </p:nvSpPr>
        <p:spPr>
          <a:xfrm>
            <a:off x="3719134" y="6133632"/>
            <a:ext cx="1839211" cy="307777"/>
          </a:xfrm>
          <a:prstGeom prst="rect">
            <a:avLst/>
          </a:prstGeom>
          <a:noFill/>
          <a:effectLst>
            <a:outerShdw blurRad="114300" dist="76200" dir="17580000" algn="t" rotWithShape="0">
              <a:prstClr val="black">
                <a:alpha val="37000"/>
              </a:prstClr>
            </a:outerShdw>
          </a:effectLst>
        </p:spPr>
        <p:txBody>
          <a:bodyPr wrap="square" lIns="91440" tIns="45720" rIns="91440" bIns="45720">
            <a:spAutoFit/>
          </a:bodyPr>
          <a:lstStyle/>
          <a:p>
            <a:pPr algn="ctr"/>
            <a:r>
              <a:rPr lang="ru-RU" sz="1400" cap="none" spc="0" dirty="0">
                <a:ln w="0"/>
                <a:latin typeface="Century Gothic" panose="020B0502020202020204" pitchFamily="34" charset="0"/>
              </a:rPr>
              <a:t>ДЕКАСТ</a:t>
            </a:r>
          </a:p>
        </p:txBody>
      </p:sp>
      <p:pic>
        <p:nvPicPr>
          <p:cNvPr id="9" name="Рисунок 8">
            <a:extLst>
              <a:ext uri="{FF2B5EF4-FFF2-40B4-BE49-F238E27FC236}">
                <a16:creationId xmlns:a16="http://schemas.microsoft.com/office/drawing/2014/main" id="{4F8D15FB-FF03-41BF-A1FC-E5CD577595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9638" y="5567036"/>
            <a:ext cx="1578034" cy="342857"/>
          </a:xfrm>
          <a:prstGeom prst="rect">
            <a:avLst/>
          </a:prstGeom>
        </p:spPr>
      </p:pic>
      <p:sp>
        <p:nvSpPr>
          <p:cNvPr id="20" name="Прямоугольник 19">
            <a:extLst>
              <a:ext uri="{FF2B5EF4-FFF2-40B4-BE49-F238E27FC236}">
                <a16:creationId xmlns:a16="http://schemas.microsoft.com/office/drawing/2014/main" id="{625138D4-2E84-4DDD-BCF9-5C4AA5ED2DD0}"/>
              </a:ext>
            </a:extLst>
          </p:cNvPr>
          <p:cNvSpPr/>
          <p:nvPr/>
        </p:nvSpPr>
        <p:spPr>
          <a:xfrm>
            <a:off x="2129686" y="6095532"/>
            <a:ext cx="1839211" cy="307777"/>
          </a:xfrm>
          <a:prstGeom prst="rect">
            <a:avLst/>
          </a:prstGeom>
          <a:noFill/>
          <a:effectLst>
            <a:outerShdw blurRad="114300" dist="76200" dir="17580000" algn="t" rotWithShape="0">
              <a:prstClr val="black">
                <a:alpha val="37000"/>
              </a:prstClr>
            </a:outerShdw>
          </a:effectLst>
        </p:spPr>
        <p:txBody>
          <a:bodyPr wrap="square" lIns="91440" tIns="45720" rIns="91440" bIns="45720">
            <a:spAutoFit/>
          </a:bodyPr>
          <a:lstStyle/>
          <a:p>
            <a:pPr algn="ctr"/>
            <a:r>
              <a:rPr lang="ru-RU" sz="1400" cap="none" spc="0" dirty="0">
                <a:ln w="0"/>
                <a:latin typeface="Century Gothic" panose="020B0502020202020204" pitchFamily="34" charset="0"/>
              </a:rPr>
              <a:t>БЕТАР</a:t>
            </a:r>
          </a:p>
        </p:txBody>
      </p:sp>
      <p:sp>
        <p:nvSpPr>
          <p:cNvPr id="21" name="Прямоугольник 20">
            <a:extLst>
              <a:ext uri="{FF2B5EF4-FFF2-40B4-BE49-F238E27FC236}">
                <a16:creationId xmlns:a16="http://schemas.microsoft.com/office/drawing/2014/main" id="{508E7479-A9FD-4EA4-AE1A-CB0261974C1E}"/>
              </a:ext>
            </a:extLst>
          </p:cNvPr>
          <p:cNvSpPr/>
          <p:nvPr/>
        </p:nvSpPr>
        <p:spPr>
          <a:xfrm>
            <a:off x="288676" y="6122797"/>
            <a:ext cx="1839211" cy="307777"/>
          </a:xfrm>
          <a:prstGeom prst="rect">
            <a:avLst/>
          </a:prstGeom>
          <a:noFill/>
          <a:effectLst>
            <a:outerShdw blurRad="114300" dist="76200" dir="17580000" algn="t" rotWithShape="0">
              <a:prstClr val="black">
                <a:alpha val="37000"/>
              </a:prstClr>
            </a:outerShdw>
          </a:effectLst>
        </p:spPr>
        <p:txBody>
          <a:bodyPr wrap="square" lIns="91440" tIns="45720" rIns="91440" bIns="45720">
            <a:spAutoFit/>
          </a:bodyPr>
          <a:lstStyle/>
          <a:p>
            <a:pPr algn="ctr"/>
            <a:r>
              <a:rPr lang="ru-RU" sz="1400" cap="none" spc="0" dirty="0">
                <a:ln w="0"/>
                <a:latin typeface="Century Gothic" panose="020B0502020202020204" pitchFamily="34" charset="0"/>
              </a:rPr>
              <a:t>ЭКО НОМ</a:t>
            </a:r>
          </a:p>
        </p:txBody>
      </p:sp>
    </p:spTree>
    <p:extLst>
      <p:ext uri="{BB962C8B-B14F-4D97-AF65-F5344CB8AC3E}">
        <p14:creationId xmlns:p14="http://schemas.microsoft.com/office/powerpoint/2010/main" val="3116912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B912D02A-7C9C-4AE2-9DB7-4A7CC92F1C4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3297" b="5689"/>
          <a:stretch/>
        </p:blipFill>
        <p:spPr>
          <a:xfrm rot="16200000">
            <a:off x="2704077" y="-2669241"/>
            <a:ext cx="6853518" cy="12192000"/>
          </a:xfrm>
          <a:prstGeom prst="rect">
            <a:avLst/>
          </a:prstGeom>
        </p:spPr>
      </p:pic>
      <p:sp>
        <p:nvSpPr>
          <p:cNvPr id="21" name="Прямоугольник 20">
            <a:extLst>
              <a:ext uri="{FF2B5EF4-FFF2-40B4-BE49-F238E27FC236}">
                <a16:creationId xmlns:a16="http://schemas.microsoft.com/office/drawing/2014/main" id="{C42B446B-B7DA-46FB-8CE7-61AB686193F5}"/>
              </a:ext>
            </a:extLst>
          </p:cNvPr>
          <p:cNvSpPr/>
          <p:nvPr/>
        </p:nvSpPr>
        <p:spPr>
          <a:xfrm>
            <a:off x="0" y="6520626"/>
            <a:ext cx="8150780" cy="45719"/>
          </a:xfrm>
          <a:prstGeom prst="rect">
            <a:avLst/>
          </a:prstGeom>
          <a:solidFill>
            <a:srgbClr val="1A873A"/>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Прямоугольник 21">
            <a:extLst>
              <a:ext uri="{FF2B5EF4-FFF2-40B4-BE49-F238E27FC236}">
                <a16:creationId xmlns:a16="http://schemas.microsoft.com/office/drawing/2014/main" id="{F6991F1C-B6FA-4270-A34F-A7FDE70129CE}"/>
              </a:ext>
            </a:extLst>
          </p:cNvPr>
          <p:cNvSpPr/>
          <p:nvPr/>
        </p:nvSpPr>
        <p:spPr>
          <a:xfrm>
            <a:off x="136083" y="484021"/>
            <a:ext cx="7006745" cy="1384995"/>
          </a:xfrm>
          <a:prstGeom prst="rect">
            <a:avLst/>
          </a:prstGeom>
          <a:noFill/>
          <a:effectLst>
            <a:outerShdw blurRad="50800" dist="38100" dir="2700000" algn="tl" rotWithShape="0">
              <a:prstClr val="black">
                <a:alpha val="40000"/>
              </a:prstClr>
            </a:outerShdw>
          </a:effectLst>
        </p:spPr>
        <p:txBody>
          <a:bodyPr wrap="square" lIns="91440" tIns="45720" rIns="91440" bIns="45720">
            <a:spAutoFit/>
          </a:bodyPr>
          <a:lstStyle/>
          <a:p>
            <a:r>
              <a:rPr lang="ru-RU" sz="4800" b="1" dirty="0">
                <a:latin typeface="Century Gothic" panose="020B0502020202020204" pitchFamily="34" charset="0"/>
              </a:rPr>
              <a:t>Квартирные</a:t>
            </a:r>
            <a:r>
              <a:rPr lang="en-US" sz="4800" b="1" dirty="0">
                <a:latin typeface="Century Gothic" panose="020B0502020202020204" pitchFamily="34" charset="0"/>
              </a:rPr>
              <a:t> </a:t>
            </a:r>
          </a:p>
          <a:p>
            <a:r>
              <a:rPr lang="ru-RU" sz="3600" dirty="0">
                <a:latin typeface="Century Gothic" panose="020B0502020202020204" pitchFamily="34" charset="0"/>
              </a:rPr>
              <a:t>счетчики для воды</a:t>
            </a:r>
            <a:endParaRPr lang="ru-RU" sz="3600" cap="none" spc="0" dirty="0">
              <a:ln w="0"/>
              <a:latin typeface="Century Gothic" panose="020B0502020202020204" pitchFamily="34" charset="0"/>
            </a:endParaRPr>
          </a:p>
        </p:txBody>
      </p:sp>
      <p:pic>
        <p:nvPicPr>
          <p:cNvPr id="24" name="Рисунок 23">
            <a:extLst>
              <a:ext uri="{FF2B5EF4-FFF2-40B4-BE49-F238E27FC236}">
                <a16:creationId xmlns:a16="http://schemas.microsoft.com/office/drawing/2014/main" id="{F3FEC7D9-4901-4519-9339-66F0AE0412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8959" y="1467531"/>
            <a:ext cx="2639714" cy="2217322"/>
          </a:xfrm>
          <a:prstGeom prst="rect">
            <a:avLst/>
          </a:prstGeom>
          <a:effectLst>
            <a:outerShdw blurRad="50800" dist="38100" dir="2700000" algn="tl" rotWithShape="0">
              <a:prstClr val="black">
                <a:alpha val="40000"/>
              </a:prstClr>
            </a:outerShdw>
          </a:effectLst>
        </p:spPr>
      </p:pic>
      <p:pic>
        <p:nvPicPr>
          <p:cNvPr id="26" name="Рисунок 25">
            <a:extLst>
              <a:ext uri="{FF2B5EF4-FFF2-40B4-BE49-F238E27FC236}">
                <a16:creationId xmlns:a16="http://schemas.microsoft.com/office/drawing/2014/main" id="{8F7D374C-0678-4FC3-A4ED-E42B5BE7A8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9153456" y="2257351"/>
            <a:ext cx="2995400" cy="4037917"/>
          </a:xfrm>
          <a:prstGeom prst="rect">
            <a:avLst/>
          </a:prstGeom>
        </p:spPr>
      </p:pic>
      <p:pic>
        <p:nvPicPr>
          <p:cNvPr id="28" name="Рисунок 27">
            <a:extLst>
              <a:ext uri="{FF2B5EF4-FFF2-40B4-BE49-F238E27FC236}">
                <a16:creationId xmlns:a16="http://schemas.microsoft.com/office/drawing/2014/main" id="{975C1D49-4A13-43EA-8D2E-03AA71333E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7713" y="0"/>
            <a:ext cx="2201781" cy="1733210"/>
          </a:xfrm>
          <a:prstGeom prst="rect">
            <a:avLst/>
          </a:prstGeom>
        </p:spPr>
      </p:pic>
      <p:pic>
        <p:nvPicPr>
          <p:cNvPr id="30" name="Рисунок 29">
            <a:extLst>
              <a:ext uri="{FF2B5EF4-FFF2-40B4-BE49-F238E27FC236}">
                <a16:creationId xmlns:a16="http://schemas.microsoft.com/office/drawing/2014/main" id="{7101440F-83DE-4E55-8A52-BC2F117B0C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6969" y="4051188"/>
            <a:ext cx="2354814" cy="2197826"/>
          </a:xfrm>
          <a:prstGeom prst="rect">
            <a:avLst/>
          </a:prstGeom>
        </p:spPr>
      </p:pic>
      <p:pic>
        <p:nvPicPr>
          <p:cNvPr id="32" name="Рисунок 31">
            <a:extLst>
              <a:ext uri="{FF2B5EF4-FFF2-40B4-BE49-F238E27FC236}">
                <a16:creationId xmlns:a16="http://schemas.microsoft.com/office/drawing/2014/main" id="{20CCDAC6-A177-4EC6-A912-4253DE54AE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74094" y="17962"/>
            <a:ext cx="3298631" cy="2332872"/>
          </a:xfrm>
          <a:prstGeom prst="rect">
            <a:avLst/>
          </a:prstGeom>
        </p:spPr>
      </p:pic>
      <p:sp>
        <p:nvSpPr>
          <p:cNvPr id="13" name="Прямоугольник 18">
            <a:extLst>
              <a:ext uri="{FF2B5EF4-FFF2-40B4-BE49-F238E27FC236}">
                <a16:creationId xmlns:a16="http://schemas.microsoft.com/office/drawing/2014/main" id="{E6C6CA5C-993F-453A-8C06-8F0D1A7802FC}"/>
              </a:ext>
            </a:extLst>
          </p:cNvPr>
          <p:cNvSpPr/>
          <p:nvPr/>
        </p:nvSpPr>
        <p:spPr>
          <a:xfrm flipH="1" flipV="1">
            <a:off x="0" y="-19359"/>
            <a:ext cx="6007100" cy="578138"/>
          </a:xfrm>
          <a:custGeom>
            <a:avLst/>
            <a:gdLst>
              <a:gd name="connsiteX0" fmla="*/ 0 w 5448301"/>
              <a:gd name="connsiteY0" fmla="*/ 0 h 578138"/>
              <a:gd name="connsiteX1" fmla="*/ 5448301 w 5448301"/>
              <a:gd name="connsiteY1" fmla="*/ 0 h 578138"/>
              <a:gd name="connsiteX2" fmla="*/ 5448301 w 5448301"/>
              <a:gd name="connsiteY2" fmla="*/ 578138 h 578138"/>
              <a:gd name="connsiteX3" fmla="*/ 0 w 5448301"/>
              <a:gd name="connsiteY3" fmla="*/ 578138 h 578138"/>
              <a:gd name="connsiteX4" fmla="*/ 0 w 5448301"/>
              <a:gd name="connsiteY4" fmla="*/ 0 h 578138"/>
              <a:gd name="connsiteX0" fmla="*/ 428625 w 5876926"/>
              <a:gd name="connsiteY0" fmla="*/ 0 h 578138"/>
              <a:gd name="connsiteX1" fmla="*/ 5876926 w 5876926"/>
              <a:gd name="connsiteY1" fmla="*/ 0 h 578138"/>
              <a:gd name="connsiteX2" fmla="*/ 5876926 w 5876926"/>
              <a:gd name="connsiteY2" fmla="*/ 578138 h 578138"/>
              <a:gd name="connsiteX3" fmla="*/ 0 w 5876926"/>
              <a:gd name="connsiteY3" fmla="*/ 578138 h 578138"/>
              <a:gd name="connsiteX4" fmla="*/ 428625 w 5876926"/>
              <a:gd name="connsiteY4" fmla="*/ 0 h 57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6926" h="578138">
                <a:moveTo>
                  <a:pt x="428625" y="0"/>
                </a:moveTo>
                <a:lnTo>
                  <a:pt x="5876926" y="0"/>
                </a:lnTo>
                <a:lnTo>
                  <a:pt x="5876926" y="578138"/>
                </a:lnTo>
                <a:lnTo>
                  <a:pt x="0" y="578138"/>
                </a:lnTo>
                <a:lnTo>
                  <a:pt x="428625" y="0"/>
                </a:lnTo>
                <a:close/>
              </a:path>
            </a:pathLst>
          </a:cu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 name="Прямоугольник 18">
            <a:extLst>
              <a:ext uri="{FF2B5EF4-FFF2-40B4-BE49-F238E27FC236}">
                <a16:creationId xmlns:a16="http://schemas.microsoft.com/office/drawing/2014/main" id="{4EFA3E69-23D3-413D-8BD0-BE1CC2D27876}"/>
              </a:ext>
            </a:extLst>
          </p:cNvPr>
          <p:cNvSpPr/>
          <p:nvPr/>
        </p:nvSpPr>
        <p:spPr>
          <a:xfrm>
            <a:off x="7835900" y="6295268"/>
            <a:ext cx="4356100" cy="578138"/>
          </a:xfrm>
          <a:custGeom>
            <a:avLst/>
            <a:gdLst>
              <a:gd name="connsiteX0" fmla="*/ 0 w 5448301"/>
              <a:gd name="connsiteY0" fmla="*/ 0 h 578138"/>
              <a:gd name="connsiteX1" fmla="*/ 5448301 w 5448301"/>
              <a:gd name="connsiteY1" fmla="*/ 0 h 578138"/>
              <a:gd name="connsiteX2" fmla="*/ 5448301 w 5448301"/>
              <a:gd name="connsiteY2" fmla="*/ 578138 h 578138"/>
              <a:gd name="connsiteX3" fmla="*/ 0 w 5448301"/>
              <a:gd name="connsiteY3" fmla="*/ 578138 h 578138"/>
              <a:gd name="connsiteX4" fmla="*/ 0 w 5448301"/>
              <a:gd name="connsiteY4" fmla="*/ 0 h 578138"/>
              <a:gd name="connsiteX0" fmla="*/ 428625 w 5876926"/>
              <a:gd name="connsiteY0" fmla="*/ 0 h 578138"/>
              <a:gd name="connsiteX1" fmla="*/ 5876926 w 5876926"/>
              <a:gd name="connsiteY1" fmla="*/ 0 h 578138"/>
              <a:gd name="connsiteX2" fmla="*/ 5876926 w 5876926"/>
              <a:gd name="connsiteY2" fmla="*/ 578138 h 578138"/>
              <a:gd name="connsiteX3" fmla="*/ 0 w 5876926"/>
              <a:gd name="connsiteY3" fmla="*/ 578138 h 578138"/>
              <a:gd name="connsiteX4" fmla="*/ 428625 w 5876926"/>
              <a:gd name="connsiteY4" fmla="*/ 0 h 57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6926" h="578138">
                <a:moveTo>
                  <a:pt x="428625" y="0"/>
                </a:moveTo>
                <a:lnTo>
                  <a:pt x="5876926" y="0"/>
                </a:lnTo>
                <a:lnTo>
                  <a:pt x="5876926" y="578138"/>
                </a:lnTo>
                <a:lnTo>
                  <a:pt x="0" y="578138"/>
                </a:lnTo>
                <a:lnTo>
                  <a:pt x="428625" y="0"/>
                </a:lnTo>
                <a:close/>
              </a:path>
            </a:pathLst>
          </a:cu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3" name="Рисунок 2">
            <a:extLst>
              <a:ext uri="{FF2B5EF4-FFF2-40B4-BE49-F238E27FC236}">
                <a16:creationId xmlns:a16="http://schemas.microsoft.com/office/drawing/2014/main" id="{0D1BC57D-F233-42CA-8F18-A22FF765579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5753" y="2394131"/>
            <a:ext cx="6790299" cy="3627169"/>
          </a:xfrm>
          <a:prstGeom prst="round2DiagRect">
            <a:avLst>
              <a:gd name="adj1" fmla="val 16667"/>
              <a:gd name="adj2" fmla="val 0"/>
            </a:avLst>
          </a:prstGeom>
          <a:ln w="88900" cap="sq">
            <a:solidFill>
              <a:srgbClr val="1A873A"/>
            </a:solidFill>
            <a:prstDash val="dash"/>
            <a:miter lim="800000"/>
          </a:ln>
          <a:effectLst>
            <a:outerShdw blurRad="254000" algn="tl" rotWithShape="0">
              <a:srgbClr val="000000">
                <a:alpha val="43000"/>
              </a:srgbClr>
            </a:outerShdw>
          </a:effectLst>
        </p:spPr>
      </p:pic>
      <p:sp>
        <p:nvSpPr>
          <p:cNvPr id="16" name="TextBox 15">
            <a:extLst>
              <a:ext uri="{FF2B5EF4-FFF2-40B4-BE49-F238E27FC236}">
                <a16:creationId xmlns:a16="http://schemas.microsoft.com/office/drawing/2014/main" id="{CE5BE807-B7FE-4D97-83B6-AC408CD7DEBE}"/>
              </a:ext>
            </a:extLst>
          </p:cNvPr>
          <p:cNvSpPr txBox="1"/>
          <p:nvPr/>
        </p:nvSpPr>
        <p:spPr>
          <a:xfrm>
            <a:off x="-28665" y="6921763"/>
            <a:ext cx="3692588" cy="923330"/>
          </a:xfrm>
          <a:prstGeom prst="rect">
            <a:avLst/>
          </a:prstGeom>
          <a:noFill/>
        </p:spPr>
        <p:txBody>
          <a:bodyPr wrap="square">
            <a:spAutoFit/>
          </a:bodyPr>
          <a:lstStyle/>
          <a:p>
            <a:r>
              <a:rPr lang="ru-RU" sz="5400" cap="none" spc="0" dirty="0">
                <a:ln w="0"/>
                <a:latin typeface="Century Gothic" panose="020B0502020202020204" pitchFamily="34" charset="0"/>
              </a:rPr>
              <a:t>На выбор</a:t>
            </a:r>
          </a:p>
        </p:txBody>
      </p:sp>
    </p:spTree>
    <p:extLst>
      <p:ext uri="{BB962C8B-B14F-4D97-AF65-F5344CB8AC3E}">
        <p14:creationId xmlns:p14="http://schemas.microsoft.com/office/powerpoint/2010/main" val="1710402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B912D02A-7C9C-4AE2-9DB7-4A7CC92F1C4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3297" b="5689"/>
          <a:stretch/>
        </p:blipFill>
        <p:spPr>
          <a:xfrm rot="16200000">
            <a:off x="2704077" y="-2669241"/>
            <a:ext cx="6853518" cy="12192000"/>
          </a:xfrm>
          <a:prstGeom prst="rect">
            <a:avLst/>
          </a:prstGeom>
        </p:spPr>
      </p:pic>
      <p:sp>
        <p:nvSpPr>
          <p:cNvPr id="21" name="Прямоугольник 20">
            <a:extLst>
              <a:ext uri="{FF2B5EF4-FFF2-40B4-BE49-F238E27FC236}">
                <a16:creationId xmlns:a16="http://schemas.microsoft.com/office/drawing/2014/main" id="{C42B446B-B7DA-46FB-8CE7-61AB686193F5}"/>
              </a:ext>
            </a:extLst>
          </p:cNvPr>
          <p:cNvSpPr/>
          <p:nvPr/>
        </p:nvSpPr>
        <p:spPr>
          <a:xfrm>
            <a:off x="0" y="6520626"/>
            <a:ext cx="8150780" cy="45719"/>
          </a:xfrm>
          <a:prstGeom prst="rect">
            <a:avLst/>
          </a:prstGeom>
          <a:solidFill>
            <a:srgbClr val="1A873A"/>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Прямоугольник 21">
            <a:extLst>
              <a:ext uri="{FF2B5EF4-FFF2-40B4-BE49-F238E27FC236}">
                <a16:creationId xmlns:a16="http://schemas.microsoft.com/office/drawing/2014/main" id="{F6991F1C-B6FA-4270-A34F-A7FDE70129CE}"/>
              </a:ext>
            </a:extLst>
          </p:cNvPr>
          <p:cNvSpPr/>
          <p:nvPr/>
        </p:nvSpPr>
        <p:spPr>
          <a:xfrm>
            <a:off x="136083" y="484021"/>
            <a:ext cx="7006745" cy="1384995"/>
          </a:xfrm>
          <a:prstGeom prst="rect">
            <a:avLst/>
          </a:prstGeom>
          <a:noFill/>
          <a:effectLst>
            <a:outerShdw blurRad="50800" dist="38100" dir="2700000" algn="tl" rotWithShape="0">
              <a:prstClr val="black">
                <a:alpha val="40000"/>
              </a:prstClr>
            </a:outerShdw>
          </a:effectLst>
        </p:spPr>
        <p:txBody>
          <a:bodyPr wrap="square" lIns="91440" tIns="45720" rIns="91440" bIns="45720">
            <a:spAutoFit/>
          </a:bodyPr>
          <a:lstStyle/>
          <a:p>
            <a:r>
              <a:rPr lang="ru-RU" sz="4800" b="1" dirty="0" err="1">
                <a:latin typeface="Century Gothic" panose="020B0502020202020204" pitchFamily="34" charset="0"/>
              </a:rPr>
              <a:t>Мокроходные</a:t>
            </a:r>
            <a:r>
              <a:rPr lang="en-US" sz="4800" b="1" dirty="0">
                <a:latin typeface="Century Gothic" panose="020B0502020202020204" pitchFamily="34" charset="0"/>
              </a:rPr>
              <a:t> </a:t>
            </a:r>
          </a:p>
          <a:p>
            <a:r>
              <a:rPr lang="ru-RU" sz="3600" dirty="0">
                <a:latin typeface="Century Gothic" panose="020B0502020202020204" pitchFamily="34" charset="0"/>
              </a:rPr>
              <a:t>счетчики для воды</a:t>
            </a:r>
            <a:endParaRPr lang="ru-RU" sz="3600" cap="none" spc="0" dirty="0">
              <a:ln w="0"/>
              <a:latin typeface="Century Gothic" panose="020B0502020202020204" pitchFamily="34" charset="0"/>
            </a:endParaRPr>
          </a:p>
        </p:txBody>
      </p:sp>
      <p:sp>
        <p:nvSpPr>
          <p:cNvPr id="13" name="Прямоугольник 18">
            <a:extLst>
              <a:ext uri="{FF2B5EF4-FFF2-40B4-BE49-F238E27FC236}">
                <a16:creationId xmlns:a16="http://schemas.microsoft.com/office/drawing/2014/main" id="{E6C6CA5C-993F-453A-8C06-8F0D1A7802FC}"/>
              </a:ext>
            </a:extLst>
          </p:cNvPr>
          <p:cNvSpPr/>
          <p:nvPr/>
        </p:nvSpPr>
        <p:spPr>
          <a:xfrm flipH="1" flipV="1">
            <a:off x="0" y="-19359"/>
            <a:ext cx="3530600" cy="578138"/>
          </a:xfrm>
          <a:custGeom>
            <a:avLst/>
            <a:gdLst>
              <a:gd name="connsiteX0" fmla="*/ 0 w 5448301"/>
              <a:gd name="connsiteY0" fmla="*/ 0 h 578138"/>
              <a:gd name="connsiteX1" fmla="*/ 5448301 w 5448301"/>
              <a:gd name="connsiteY1" fmla="*/ 0 h 578138"/>
              <a:gd name="connsiteX2" fmla="*/ 5448301 w 5448301"/>
              <a:gd name="connsiteY2" fmla="*/ 578138 h 578138"/>
              <a:gd name="connsiteX3" fmla="*/ 0 w 5448301"/>
              <a:gd name="connsiteY3" fmla="*/ 578138 h 578138"/>
              <a:gd name="connsiteX4" fmla="*/ 0 w 5448301"/>
              <a:gd name="connsiteY4" fmla="*/ 0 h 578138"/>
              <a:gd name="connsiteX0" fmla="*/ 428625 w 5876926"/>
              <a:gd name="connsiteY0" fmla="*/ 0 h 578138"/>
              <a:gd name="connsiteX1" fmla="*/ 5876926 w 5876926"/>
              <a:gd name="connsiteY1" fmla="*/ 0 h 578138"/>
              <a:gd name="connsiteX2" fmla="*/ 5876926 w 5876926"/>
              <a:gd name="connsiteY2" fmla="*/ 578138 h 578138"/>
              <a:gd name="connsiteX3" fmla="*/ 0 w 5876926"/>
              <a:gd name="connsiteY3" fmla="*/ 578138 h 578138"/>
              <a:gd name="connsiteX4" fmla="*/ 428625 w 5876926"/>
              <a:gd name="connsiteY4" fmla="*/ 0 h 57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6926" h="578138">
                <a:moveTo>
                  <a:pt x="428625" y="0"/>
                </a:moveTo>
                <a:lnTo>
                  <a:pt x="5876926" y="0"/>
                </a:lnTo>
                <a:lnTo>
                  <a:pt x="5876926" y="578138"/>
                </a:lnTo>
                <a:lnTo>
                  <a:pt x="0" y="578138"/>
                </a:lnTo>
                <a:lnTo>
                  <a:pt x="428625" y="0"/>
                </a:lnTo>
                <a:close/>
              </a:path>
            </a:pathLst>
          </a:cu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 name="Прямоугольник 18">
            <a:extLst>
              <a:ext uri="{FF2B5EF4-FFF2-40B4-BE49-F238E27FC236}">
                <a16:creationId xmlns:a16="http://schemas.microsoft.com/office/drawing/2014/main" id="{4EFA3E69-23D3-413D-8BD0-BE1CC2D27876}"/>
              </a:ext>
            </a:extLst>
          </p:cNvPr>
          <p:cNvSpPr/>
          <p:nvPr/>
        </p:nvSpPr>
        <p:spPr>
          <a:xfrm>
            <a:off x="7835900" y="6295268"/>
            <a:ext cx="4356100" cy="578138"/>
          </a:xfrm>
          <a:custGeom>
            <a:avLst/>
            <a:gdLst>
              <a:gd name="connsiteX0" fmla="*/ 0 w 5448301"/>
              <a:gd name="connsiteY0" fmla="*/ 0 h 578138"/>
              <a:gd name="connsiteX1" fmla="*/ 5448301 w 5448301"/>
              <a:gd name="connsiteY1" fmla="*/ 0 h 578138"/>
              <a:gd name="connsiteX2" fmla="*/ 5448301 w 5448301"/>
              <a:gd name="connsiteY2" fmla="*/ 578138 h 578138"/>
              <a:gd name="connsiteX3" fmla="*/ 0 w 5448301"/>
              <a:gd name="connsiteY3" fmla="*/ 578138 h 578138"/>
              <a:gd name="connsiteX4" fmla="*/ 0 w 5448301"/>
              <a:gd name="connsiteY4" fmla="*/ 0 h 578138"/>
              <a:gd name="connsiteX0" fmla="*/ 428625 w 5876926"/>
              <a:gd name="connsiteY0" fmla="*/ 0 h 578138"/>
              <a:gd name="connsiteX1" fmla="*/ 5876926 w 5876926"/>
              <a:gd name="connsiteY1" fmla="*/ 0 h 578138"/>
              <a:gd name="connsiteX2" fmla="*/ 5876926 w 5876926"/>
              <a:gd name="connsiteY2" fmla="*/ 578138 h 578138"/>
              <a:gd name="connsiteX3" fmla="*/ 0 w 5876926"/>
              <a:gd name="connsiteY3" fmla="*/ 578138 h 578138"/>
              <a:gd name="connsiteX4" fmla="*/ 428625 w 5876926"/>
              <a:gd name="connsiteY4" fmla="*/ 0 h 57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6926" h="578138">
                <a:moveTo>
                  <a:pt x="428625" y="0"/>
                </a:moveTo>
                <a:lnTo>
                  <a:pt x="5876926" y="0"/>
                </a:lnTo>
                <a:lnTo>
                  <a:pt x="5876926" y="578138"/>
                </a:lnTo>
                <a:lnTo>
                  <a:pt x="0" y="578138"/>
                </a:lnTo>
                <a:lnTo>
                  <a:pt x="428625" y="0"/>
                </a:lnTo>
                <a:close/>
              </a:path>
            </a:pathLst>
          </a:cu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3" name="Рисунок 2">
            <a:extLst>
              <a:ext uri="{FF2B5EF4-FFF2-40B4-BE49-F238E27FC236}">
                <a16:creationId xmlns:a16="http://schemas.microsoft.com/office/drawing/2014/main" id="{6AE6C524-262B-43BA-B66B-4454406365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545" y="2062049"/>
            <a:ext cx="7743690" cy="4120540"/>
          </a:xfrm>
          <a:prstGeom prst="round2DiagRect">
            <a:avLst>
              <a:gd name="adj1" fmla="val 16667"/>
              <a:gd name="adj2" fmla="val 0"/>
            </a:avLst>
          </a:prstGeom>
          <a:ln w="82550" cap="rnd" cmpd="sng">
            <a:solidFill>
              <a:srgbClr val="1A873A"/>
            </a:solidFill>
            <a:prstDash val="dash"/>
            <a:round/>
            <a:extLst>
              <a:ext uri="{C807C97D-BFC1-408E-A445-0C87EB9F89A2}">
                <ask:lineSketchStyleProps xmlns:ask="http://schemas.microsoft.com/office/drawing/2018/sketchyshapes" sd="1219033472">
                  <a:custGeom>
                    <a:avLst/>
                    <a:gdLst>
                      <a:gd name="connsiteX0" fmla="*/ 686770 w 7743690"/>
                      <a:gd name="connsiteY0" fmla="*/ 0 h 4120540"/>
                      <a:gd name="connsiteX1" fmla="*/ 1133708 w 7743690"/>
                      <a:gd name="connsiteY1" fmla="*/ 0 h 4120540"/>
                      <a:gd name="connsiteX2" fmla="*/ 1651216 w 7743690"/>
                      <a:gd name="connsiteY2" fmla="*/ 0 h 4120540"/>
                      <a:gd name="connsiteX3" fmla="*/ 2239292 w 7743690"/>
                      <a:gd name="connsiteY3" fmla="*/ 0 h 4120540"/>
                      <a:gd name="connsiteX4" fmla="*/ 2686231 w 7743690"/>
                      <a:gd name="connsiteY4" fmla="*/ 0 h 4120540"/>
                      <a:gd name="connsiteX5" fmla="*/ 3415446 w 7743690"/>
                      <a:gd name="connsiteY5" fmla="*/ 0 h 4120540"/>
                      <a:gd name="connsiteX6" fmla="*/ 4003522 w 7743690"/>
                      <a:gd name="connsiteY6" fmla="*/ 0 h 4120540"/>
                      <a:gd name="connsiteX7" fmla="*/ 4732737 w 7743690"/>
                      <a:gd name="connsiteY7" fmla="*/ 0 h 4120540"/>
                      <a:gd name="connsiteX8" fmla="*/ 5391383 w 7743690"/>
                      <a:gd name="connsiteY8" fmla="*/ 0 h 4120540"/>
                      <a:gd name="connsiteX9" fmla="*/ 5908891 w 7743690"/>
                      <a:gd name="connsiteY9" fmla="*/ 0 h 4120540"/>
                      <a:gd name="connsiteX10" fmla="*/ 6567537 w 7743690"/>
                      <a:gd name="connsiteY10" fmla="*/ 0 h 4120540"/>
                      <a:gd name="connsiteX11" fmla="*/ 7014475 w 7743690"/>
                      <a:gd name="connsiteY11" fmla="*/ 0 h 4120540"/>
                      <a:gd name="connsiteX12" fmla="*/ 7743690 w 7743690"/>
                      <a:gd name="connsiteY12" fmla="*/ 0 h 4120540"/>
                      <a:gd name="connsiteX13" fmla="*/ 7743690 w 7743690"/>
                      <a:gd name="connsiteY13" fmla="*/ 0 h 4120540"/>
                      <a:gd name="connsiteX14" fmla="*/ 7743690 w 7743690"/>
                      <a:gd name="connsiteY14" fmla="*/ 469282 h 4120540"/>
                      <a:gd name="connsiteX15" fmla="*/ 7743690 w 7743690"/>
                      <a:gd name="connsiteY15" fmla="*/ 1110252 h 4120540"/>
                      <a:gd name="connsiteX16" fmla="*/ 7743690 w 7743690"/>
                      <a:gd name="connsiteY16" fmla="*/ 1716885 h 4120540"/>
                      <a:gd name="connsiteX17" fmla="*/ 7743690 w 7743690"/>
                      <a:gd name="connsiteY17" fmla="*/ 2323518 h 4120540"/>
                      <a:gd name="connsiteX18" fmla="*/ 7743690 w 7743690"/>
                      <a:gd name="connsiteY18" fmla="*/ 2930150 h 4120540"/>
                      <a:gd name="connsiteX19" fmla="*/ 7743690 w 7743690"/>
                      <a:gd name="connsiteY19" fmla="*/ 3433770 h 4120540"/>
                      <a:gd name="connsiteX20" fmla="*/ 7056920 w 7743690"/>
                      <a:gd name="connsiteY20" fmla="*/ 4120540 h 4120540"/>
                      <a:gd name="connsiteX21" fmla="*/ 6327705 w 7743690"/>
                      <a:gd name="connsiteY21" fmla="*/ 4120540 h 4120540"/>
                      <a:gd name="connsiteX22" fmla="*/ 5739628 w 7743690"/>
                      <a:gd name="connsiteY22" fmla="*/ 4120540 h 4120540"/>
                      <a:gd name="connsiteX23" fmla="*/ 5222121 w 7743690"/>
                      <a:gd name="connsiteY23" fmla="*/ 4120540 h 4120540"/>
                      <a:gd name="connsiteX24" fmla="*/ 4704613 w 7743690"/>
                      <a:gd name="connsiteY24" fmla="*/ 4120540 h 4120540"/>
                      <a:gd name="connsiteX25" fmla="*/ 4187106 w 7743690"/>
                      <a:gd name="connsiteY25" fmla="*/ 4120540 h 4120540"/>
                      <a:gd name="connsiteX26" fmla="*/ 3669598 w 7743690"/>
                      <a:gd name="connsiteY26" fmla="*/ 4120540 h 4120540"/>
                      <a:gd name="connsiteX27" fmla="*/ 3010953 w 7743690"/>
                      <a:gd name="connsiteY27" fmla="*/ 4120540 h 4120540"/>
                      <a:gd name="connsiteX28" fmla="*/ 2422876 w 7743690"/>
                      <a:gd name="connsiteY28" fmla="*/ 4120540 h 4120540"/>
                      <a:gd name="connsiteX29" fmla="*/ 2046507 w 7743690"/>
                      <a:gd name="connsiteY29" fmla="*/ 4120540 h 4120540"/>
                      <a:gd name="connsiteX30" fmla="*/ 1528999 w 7743690"/>
                      <a:gd name="connsiteY30" fmla="*/ 4120540 h 4120540"/>
                      <a:gd name="connsiteX31" fmla="*/ 870353 w 7743690"/>
                      <a:gd name="connsiteY31" fmla="*/ 4120540 h 4120540"/>
                      <a:gd name="connsiteX32" fmla="*/ 0 w 7743690"/>
                      <a:gd name="connsiteY32" fmla="*/ 4120540 h 4120540"/>
                      <a:gd name="connsiteX33" fmla="*/ 0 w 7743690"/>
                      <a:gd name="connsiteY33" fmla="*/ 4120540 h 4120540"/>
                      <a:gd name="connsiteX34" fmla="*/ 0 w 7743690"/>
                      <a:gd name="connsiteY34" fmla="*/ 3479570 h 4120540"/>
                      <a:gd name="connsiteX35" fmla="*/ 0 w 7743690"/>
                      <a:gd name="connsiteY35" fmla="*/ 3010288 h 4120540"/>
                      <a:gd name="connsiteX36" fmla="*/ 0 w 7743690"/>
                      <a:gd name="connsiteY36" fmla="*/ 2369317 h 4120540"/>
                      <a:gd name="connsiteX37" fmla="*/ 0 w 7743690"/>
                      <a:gd name="connsiteY37" fmla="*/ 1900035 h 4120540"/>
                      <a:gd name="connsiteX38" fmla="*/ 0 w 7743690"/>
                      <a:gd name="connsiteY38" fmla="*/ 1327740 h 4120540"/>
                      <a:gd name="connsiteX39" fmla="*/ 0 w 7743690"/>
                      <a:gd name="connsiteY39" fmla="*/ 686770 h 4120540"/>
                      <a:gd name="connsiteX40" fmla="*/ 686770 w 7743690"/>
                      <a:gd name="connsiteY40" fmla="*/ 0 h 412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43690" h="4120540" fill="none" extrusionOk="0">
                        <a:moveTo>
                          <a:pt x="686770" y="0"/>
                        </a:moveTo>
                        <a:cubicBezTo>
                          <a:pt x="850196" y="-13455"/>
                          <a:pt x="945934" y="28618"/>
                          <a:pt x="1133708" y="0"/>
                        </a:cubicBezTo>
                        <a:cubicBezTo>
                          <a:pt x="1321482" y="-28618"/>
                          <a:pt x="1419697" y="11033"/>
                          <a:pt x="1651216" y="0"/>
                        </a:cubicBezTo>
                        <a:cubicBezTo>
                          <a:pt x="1882735" y="-11033"/>
                          <a:pt x="2119227" y="55219"/>
                          <a:pt x="2239292" y="0"/>
                        </a:cubicBezTo>
                        <a:cubicBezTo>
                          <a:pt x="2359357" y="-55219"/>
                          <a:pt x="2465266" y="9363"/>
                          <a:pt x="2686231" y="0"/>
                        </a:cubicBezTo>
                        <a:cubicBezTo>
                          <a:pt x="2907196" y="-9363"/>
                          <a:pt x="3075375" y="11546"/>
                          <a:pt x="3415446" y="0"/>
                        </a:cubicBezTo>
                        <a:cubicBezTo>
                          <a:pt x="3755517" y="-11546"/>
                          <a:pt x="3734738" y="2796"/>
                          <a:pt x="4003522" y="0"/>
                        </a:cubicBezTo>
                        <a:cubicBezTo>
                          <a:pt x="4272306" y="-2796"/>
                          <a:pt x="4577052" y="66454"/>
                          <a:pt x="4732737" y="0"/>
                        </a:cubicBezTo>
                        <a:cubicBezTo>
                          <a:pt x="4888422" y="-66454"/>
                          <a:pt x="5219718" y="54962"/>
                          <a:pt x="5391383" y="0"/>
                        </a:cubicBezTo>
                        <a:cubicBezTo>
                          <a:pt x="5563048" y="-54962"/>
                          <a:pt x="5786150" y="60486"/>
                          <a:pt x="5908891" y="0"/>
                        </a:cubicBezTo>
                        <a:cubicBezTo>
                          <a:pt x="6031632" y="-60486"/>
                          <a:pt x="6304516" y="54562"/>
                          <a:pt x="6567537" y="0"/>
                        </a:cubicBezTo>
                        <a:cubicBezTo>
                          <a:pt x="6830558" y="-54562"/>
                          <a:pt x="6894688" y="37083"/>
                          <a:pt x="7014475" y="0"/>
                        </a:cubicBezTo>
                        <a:cubicBezTo>
                          <a:pt x="7134262" y="-37083"/>
                          <a:pt x="7569633" y="67098"/>
                          <a:pt x="7743690" y="0"/>
                        </a:cubicBezTo>
                        <a:lnTo>
                          <a:pt x="7743690" y="0"/>
                        </a:lnTo>
                        <a:cubicBezTo>
                          <a:pt x="7778269" y="193726"/>
                          <a:pt x="7697296" y="301259"/>
                          <a:pt x="7743690" y="469282"/>
                        </a:cubicBezTo>
                        <a:cubicBezTo>
                          <a:pt x="7790084" y="637305"/>
                          <a:pt x="7694558" y="897296"/>
                          <a:pt x="7743690" y="1110252"/>
                        </a:cubicBezTo>
                        <a:cubicBezTo>
                          <a:pt x="7792822" y="1323208"/>
                          <a:pt x="7725531" y="1429459"/>
                          <a:pt x="7743690" y="1716885"/>
                        </a:cubicBezTo>
                        <a:cubicBezTo>
                          <a:pt x="7761849" y="2004311"/>
                          <a:pt x="7691233" y="2037717"/>
                          <a:pt x="7743690" y="2323518"/>
                        </a:cubicBezTo>
                        <a:cubicBezTo>
                          <a:pt x="7796147" y="2609319"/>
                          <a:pt x="7687232" y="2685424"/>
                          <a:pt x="7743690" y="2930150"/>
                        </a:cubicBezTo>
                        <a:cubicBezTo>
                          <a:pt x="7800148" y="3174876"/>
                          <a:pt x="7687798" y="3228143"/>
                          <a:pt x="7743690" y="3433770"/>
                        </a:cubicBezTo>
                        <a:cubicBezTo>
                          <a:pt x="7751955" y="3827625"/>
                          <a:pt x="7507714" y="4188655"/>
                          <a:pt x="7056920" y="4120540"/>
                        </a:cubicBezTo>
                        <a:cubicBezTo>
                          <a:pt x="6813558" y="4124166"/>
                          <a:pt x="6592291" y="4039600"/>
                          <a:pt x="6327705" y="4120540"/>
                        </a:cubicBezTo>
                        <a:cubicBezTo>
                          <a:pt x="6063119" y="4201480"/>
                          <a:pt x="5914089" y="4086999"/>
                          <a:pt x="5739628" y="4120540"/>
                        </a:cubicBezTo>
                        <a:cubicBezTo>
                          <a:pt x="5565167" y="4154081"/>
                          <a:pt x="5419309" y="4112836"/>
                          <a:pt x="5222121" y="4120540"/>
                        </a:cubicBezTo>
                        <a:cubicBezTo>
                          <a:pt x="5024933" y="4128244"/>
                          <a:pt x="4811866" y="4066794"/>
                          <a:pt x="4704613" y="4120540"/>
                        </a:cubicBezTo>
                        <a:cubicBezTo>
                          <a:pt x="4597360" y="4174286"/>
                          <a:pt x="4437626" y="4076592"/>
                          <a:pt x="4187106" y="4120540"/>
                        </a:cubicBezTo>
                        <a:cubicBezTo>
                          <a:pt x="3936586" y="4164488"/>
                          <a:pt x="3875217" y="4098490"/>
                          <a:pt x="3669598" y="4120540"/>
                        </a:cubicBezTo>
                        <a:cubicBezTo>
                          <a:pt x="3463979" y="4142590"/>
                          <a:pt x="3252429" y="4054167"/>
                          <a:pt x="3010953" y="4120540"/>
                        </a:cubicBezTo>
                        <a:cubicBezTo>
                          <a:pt x="2769478" y="4186913"/>
                          <a:pt x="2646740" y="4102821"/>
                          <a:pt x="2422876" y="4120540"/>
                        </a:cubicBezTo>
                        <a:cubicBezTo>
                          <a:pt x="2199012" y="4138259"/>
                          <a:pt x="2171260" y="4110510"/>
                          <a:pt x="2046507" y="4120540"/>
                        </a:cubicBezTo>
                        <a:cubicBezTo>
                          <a:pt x="1921754" y="4130570"/>
                          <a:pt x="1659771" y="4058570"/>
                          <a:pt x="1528999" y="4120540"/>
                        </a:cubicBezTo>
                        <a:cubicBezTo>
                          <a:pt x="1398227" y="4182510"/>
                          <a:pt x="1102415" y="4100546"/>
                          <a:pt x="870353" y="4120540"/>
                        </a:cubicBezTo>
                        <a:cubicBezTo>
                          <a:pt x="638291" y="4140534"/>
                          <a:pt x="237564" y="4039138"/>
                          <a:pt x="0" y="4120540"/>
                        </a:cubicBezTo>
                        <a:lnTo>
                          <a:pt x="0" y="4120540"/>
                        </a:lnTo>
                        <a:cubicBezTo>
                          <a:pt x="-2290" y="3854902"/>
                          <a:pt x="50741" y="3608732"/>
                          <a:pt x="0" y="3479570"/>
                        </a:cubicBezTo>
                        <a:cubicBezTo>
                          <a:pt x="-50741" y="3350408"/>
                          <a:pt x="54719" y="3177050"/>
                          <a:pt x="0" y="3010288"/>
                        </a:cubicBezTo>
                        <a:cubicBezTo>
                          <a:pt x="-54719" y="2843526"/>
                          <a:pt x="36883" y="2578796"/>
                          <a:pt x="0" y="2369317"/>
                        </a:cubicBezTo>
                        <a:cubicBezTo>
                          <a:pt x="-36883" y="2159838"/>
                          <a:pt x="54924" y="2127922"/>
                          <a:pt x="0" y="1900035"/>
                        </a:cubicBezTo>
                        <a:cubicBezTo>
                          <a:pt x="-54924" y="1672148"/>
                          <a:pt x="36772" y="1602152"/>
                          <a:pt x="0" y="1327740"/>
                        </a:cubicBezTo>
                        <a:cubicBezTo>
                          <a:pt x="-36772" y="1053329"/>
                          <a:pt x="63384" y="856069"/>
                          <a:pt x="0" y="686770"/>
                        </a:cubicBezTo>
                        <a:cubicBezTo>
                          <a:pt x="-22280" y="296396"/>
                          <a:pt x="220803" y="-58909"/>
                          <a:pt x="686770" y="0"/>
                        </a:cubicBezTo>
                        <a:close/>
                      </a:path>
                      <a:path w="7743690" h="4120540" stroke="0" extrusionOk="0">
                        <a:moveTo>
                          <a:pt x="686770" y="0"/>
                        </a:moveTo>
                        <a:cubicBezTo>
                          <a:pt x="925005" y="-217"/>
                          <a:pt x="1088474" y="15034"/>
                          <a:pt x="1204277" y="0"/>
                        </a:cubicBezTo>
                        <a:cubicBezTo>
                          <a:pt x="1320080" y="-15034"/>
                          <a:pt x="1426629" y="6895"/>
                          <a:pt x="1580647" y="0"/>
                        </a:cubicBezTo>
                        <a:cubicBezTo>
                          <a:pt x="1734665" y="-6895"/>
                          <a:pt x="1958451" y="85404"/>
                          <a:pt x="2309862" y="0"/>
                        </a:cubicBezTo>
                        <a:cubicBezTo>
                          <a:pt x="2661273" y="-85404"/>
                          <a:pt x="2626201" y="8469"/>
                          <a:pt x="2827369" y="0"/>
                        </a:cubicBezTo>
                        <a:cubicBezTo>
                          <a:pt x="3028537" y="-8469"/>
                          <a:pt x="3206778" y="58525"/>
                          <a:pt x="3344877" y="0"/>
                        </a:cubicBezTo>
                        <a:cubicBezTo>
                          <a:pt x="3482976" y="-58525"/>
                          <a:pt x="3752496" y="48652"/>
                          <a:pt x="4074092" y="0"/>
                        </a:cubicBezTo>
                        <a:cubicBezTo>
                          <a:pt x="4395689" y="-48652"/>
                          <a:pt x="4395317" y="6279"/>
                          <a:pt x="4521030" y="0"/>
                        </a:cubicBezTo>
                        <a:cubicBezTo>
                          <a:pt x="4646743" y="-6279"/>
                          <a:pt x="4935389" y="760"/>
                          <a:pt x="5250245" y="0"/>
                        </a:cubicBezTo>
                        <a:cubicBezTo>
                          <a:pt x="5565102" y="-760"/>
                          <a:pt x="5723446" y="63647"/>
                          <a:pt x="5979460" y="0"/>
                        </a:cubicBezTo>
                        <a:cubicBezTo>
                          <a:pt x="6235474" y="-63647"/>
                          <a:pt x="6308186" y="21512"/>
                          <a:pt x="6567537" y="0"/>
                        </a:cubicBezTo>
                        <a:cubicBezTo>
                          <a:pt x="6826888" y="-21512"/>
                          <a:pt x="7503678" y="47518"/>
                          <a:pt x="7743690" y="0"/>
                        </a:cubicBezTo>
                        <a:lnTo>
                          <a:pt x="7743690" y="0"/>
                        </a:lnTo>
                        <a:cubicBezTo>
                          <a:pt x="7755599" y="257484"/>
                          <a:pt x="7742929" y="337074"/>
                          <a:pt x="7743690" y="537957"/>
                        </a:cubicBezTo>
                        <a:cubicBezTo>
                          <a:pt x="7744451" y="738840"/>
                          <a:pt x="7710430" y="843758"/>
                          <a:pt x="7743690" y="1007239"/>
                        </a:cubicBezTo>
                        <a:cubicBezTo>
                          <a:pt x="7776950" y="1170720"/>
                          <a:pt x="7698961" y="1432459"/>
                          <a:pt x="7743690" y="1579534"/>
                        </a:cubicBezTo>
                        <a:cubicBezTo>
                          <a:pt x="7788419" y="1726610"/>
                          <a:pt x="7718674" y="2026051"/>
                          <a:pt x="7743690" y="2151829"/>
                        </a:cubicBezTo>
                        <a:cubicBezTo>
                          <a:pt x="7768706" y="2277608"/>
                          <a:pt x="7715751" y="2568392"/>
                          <a:pt x="7743690" y="2724124"/>
                        </a:cubicBezTo>
                        <a:cubicBezTo>
                          <a:pt x="7771629" y="2879857"/>
                          <a:pt x="7736576" y="3223384"/>
                          <a:pt x="7743690" y="3433770"/>
                        </a:cubicBezTo>
                        <a:cubicBezTo>
                          <a:pt x="7727453" y="3874187"/>
                          <a:pt x="7403994" y="4023618"/>
                          <a:pt x="7056920" y="4120540"/>
                        </a:cubicBezTo>
                        <a:cubicBezTo>
                          <a:pt x="6916451" y="4163482"/>
                          <a:pt x="6824990" y="4107944"/>
                          <a:pt x="6680551" y="4120540"/>
                        </a:cubicBezTo>
                        <a:cubicBezTo>
                          <a:pt x="6536112" y="4133136"/>
                          <a:pt x="6405175" y="4076924"/>
                          <a:pt x="6233613" y="4120540"/>
                        </a:cubicBezTo>
                        <a:cubicBezTo>
                          <a:pt x="6062051" y="4164156"/>
                          <a:pt x="5899107" y="4043343"/>
                          <a:pt x="5574967" y="4120540"/>
                        </a:cubicBezTo>
                        <a:cubicBezTo>
                          <a:pt x="5250827" y="4197737"/>
                          <a:pt x="5264524" y="4117149"/>
                          <a:pt x="5057459" y="4120540"/>
                        </a:cubicBezTo>
                        <a:cubicBezTo>
                          <a:pt x="4850394" y="4123931"/>
                          <a:pt x="4832659" y="4109282"/>
                          <a:pt x="4610521" y="4120540"/>
                        </a:cubicBezTo>
                        <a:cubicBezTo>
                          <a:pt x="4388383" y="4131798"/>
                          <a:pt x="4145630" y="4072957"/>
                          <a:pt x="3951875" y="4120540"/>
                        </a:cubicBezTo>
                        <a:cubicBezTo>
                          <a:pt x="3758120" y="4168123"/>
                          <a:pt x="3642773" y="4082417"/>
                          <a:pt x="3363799" y="4120540"/>
                        </a:cubicBezTo>
                        <a:cubicBezTo>
                          <a:pt x="3084825" y="4158663"/>
                          <a:pt x="2906716" y="4091561"/>
                          <a:pt x="2775722" y="4120540"/>
                        </a:cubicBezTo>
                        <a:cubicBezTo>
                          <a:pt x="2644728" y="4149519"/>
                          <a:pt x="2320881" y="4082239"/>
                          <a:pt x="2046507" y="4120540"/>
                        </a:cubicBezTo>
                        <a:cubicBezTo>
                          <a:pt x="1772134" y="4158841"/>
                          <a:pt x="1612233" y="4116859"/>
                          <a:pt x="1387861" y="4120540"/>
                        </a:cubicBezTo>
                        <a:cubicBezTo>
                          <a:pt x="1163489" y="4124221"/>
                          <a:pt x="1111140" y="4098537"/>
                          <a:pt x="1011492" y="4120540"/>
                        </a:cubicBezTo>
                        <a:cubicBezTo>
                          <a:pt x="911844" y="4142543"/>
                          <a:pt x="478624" y="4118803"/>
                          <a:pt x="0" y="4120540"/>
                        </a:cubicBezTo>
                        <a:lnTo>
                          <a:pt x="0" y="4120540"/>
                        </a:lnTo>
                        <a:cubicBezTo>
                          <a:pt x="-27953" y="3850392"/>
                          <a:pt x="51749" y="3611462"/>
                          <a:pt x="0" y="3479570"/>
                        </a:cubicBezTo>
                        <a:cubicBezTo>
                          <a:pt x="-51749" y="3347678"/>
                          <a:pt x="57676" y="3061786"/>
                          <a:pt x="0" y="2872937"/>
                        </a:cubicBezTo>
                        <a:cubicBezTo>
                          <a:pt x="-57676" y="2684088"/>
                          <a:pt x="7402" y="2515217"/>
                          <a:pt x="0" y="2369317"/>
                        </a:cubicBezTo>
                        <a:cubicBezTo>
                          <a:pt x="-7402" y="2223417"/>
                          <a:pt x="20080" y="2096183"/>
                          <a:pt x="0" y="1900035"/>
                        </a:cubicBezTo>
                        <a:cubicBezTo>
                          <a:pt x="-20080" y="1703887"/>
                          <a:pt x="44462" y="1517610"/>
                          <a:pt x="0" y="1396416"/>
                        </a:cubicBezTo>
                        <a:cubicBezTo>
                          <a:pt x="-44462" y="1275222"/>
                          <a:pt x="61569" y="864327"/>
                          <a:pt x="0" y="686770"/>
                        </a:cubicBezTo>
                        <a:cubicBezTo>
                          <a:pt x="86847" y="284490"/>
                          <a:pt x="301092" y="44229"/>
                          <a:pt x="686770" y="0"/>
                        </a:cubicBezTo>
                        <a:close/>
                      </a:path>
                    </a:pathLst>
                  </a:custGeom>
                  <ask:type>
                    <ask:lineSketchNone/>
                  </ask:type>
                </ask:lineSketchStyleProps>
              </a:ext>
            </a:extLst>
          </a:ln>
          <a:effectLst>
            <a:outerShdw blurRad="254000" algn="tl" rotWithShape="0">
              <a:srgbClr val="000000">
                <a:alpha val="43000"/>
              </a:srgbClr>
            </a:outerShdw>
          </a:effectLst>
        </p:spPr>
      </p:pic>
      <p:pic>
        <p:nvPicPr>
          <p:cNvPr id="5" name="Рисунок 4">
            <a:extLst>
              <a:ext uri="{FF2B5EF4-FFF2-40B4-BE49-F238E27FC236}">
                <a16:creationId xmlns:a16="http://schemas.microsoft.com/office/drawing/2014/main" id="{5DD80007-84F8-45D4-B458-4B97FD2716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555">
            <a:off x="9816647" y="163141"/>
            <a:ext cx="2735708" cy="2985375"/>
          </a:xfrm>
          <a:prstGeom prst="rect">
            <a:avLst/>
          </a:prstGeom>
        </p:spPr>
      </p:pic>
      <p:pic>
        <p:nvPicPr>
          <p:cNvPr id="8" name="Рисунок 7">
            <a:extLst>
              <a:ext uri="{FF2B5EF4-FFF2-40B4-BE49-F238E27FC236}">
                <a16:creationId xmlns:a16="http://schemas.microsoft.com/office/drawing/2014/main" id="{CE213A55-B697-4139-9AE9-CD3CA8AA5F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7974" y="-329357"/>
            <a:ext cx="3025348" cy="2465564"/>
          </a:xfrm>
          <a:prstGeom prst="rect">
            <a:avLst/>
          </a:prstGeom>
        </p:spPr>
      </p:pic>
      <p:pic>
        <p:nvPicPr>
          <p:cNvPr id="10" name="Рисунок 9">
            <a:extLst>
              <a:ext uri="{FF2B5EF4-FFF2-40B4-BE49-F238E27FC236}">
                <a16:creationId xmlns:a16="http://schemas.microsoft.com/office/drawing/2014/main" id="{5806FC0C-20AE-4732-B0F0-6800794004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4865" y="3444112"/>
            <a:ext cx="1802300" cy="2738477"/>
          </a:xfrm>
          <a:prstGeom prst="rect">
            <a:avLst/>
          </a:prstGeom>
        </p:spPr>
      </p:pic>
      <p:pic>
        <p:nvPicPr>
          <p:cNvPr id="14" name="Рисунок 13">
            <a:extLst>
              <a:ext uri="{FF2B5EF4-FFF2-40B4-BE49-F238E27FC236}">
                <a16:creationId xmlns:a16="http://schemas.microsoft.com/office/drawing/2014/main" id="{6A52F4FD-0F99-4B59-9EAF-F8B234977948}"/>
              </a:ext>
            </a:extLst>
          </p:cNvPr>
          <p:cNvPicPr>
            <a:picLocks noChangeAspect="1"/>
          </p:cNvPicPr>
          <p:nvPr/>
        </p:nvPicPr>
        <p:blipFill rotWithShape="1">
          <a:blip r:embed="rId8">
            <a:extLst>
              <a:ext uri="{28A0092B-C50C-407E-A947-70E740481C1C}">
                <a14:useLocalDpi xmlns:a14="http://schemas.microsoft.com/office/drawing/2010/main" val="0"/>
              </a:ext>
            </a:extLst>
          </a:blip>
          <a:srcRect t="34917" b="10226"/>
          <a:stretch/>
        </p:blipFill>
        <p:spPr>
          <a:xfrm rot="17494320">
            <a:off x="7319598" y="2801835"/>
            <a:ext cx="4268041" cy="2715126"/>
          </a:xfrm>
          <a:prstGeom prst="rect">
            <a:avLst/>
          </a:prstGeom>
        </p:spPr>
      </p:pic>
      <p:pic>
        <p:nvPicPr>
          <p:cNvPr id="16" name="Рисунок 15">
            <a:extLst>
              <a:ext uri="{FF2B5EF4-FFF2-40B4-BE49-F238E27FC236}">
                <a16:creationId xmlns:a16="http://schemas.microsoft.com/office/drawing/2014/main" id="{C35DCFC0-D6A2-446A-A81A-90137EAA42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47137" y="55578"/>
            <a:ext cx="2166867" cy="2620846"/>
          </a:xfrm>
          <a:prstGeom prst="rect">
            <a:avLst/>
          </a:prstGeom>
        </p:spPr>
      </p:pic>
    </p:spTree>
    <p:extLst>
      <p:ext uri="{BB962C8B-B14F-4D97-AF65-F5344CB8AC3E}">
        <p14:creationId xmlns:p14="http://schemas.microsoft.com/office/powerpoint/2010/main" val="2229911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B912D02A-7C9C-4AE2-9DB7-4A7CC92F1C4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3297" b="5689"/>
          <a:stretch/>
        </p:blipFill>
        <p:spPr>
          <a:xfrm rot="16200000">
            <a:off x="2704077" y="-2669241"/>
            <a:ext cx="6853518" cy="12192000"/>
          </a:xfrm>
          <a:prstGeom prst="rect">
            <a:avLst/>
          </a:prstGeom>
        </p:spPr>
      </p:pic>
      <p:sp>
        <p:nvSpPr>
          <p:cNvPr id="21" name="Прямоугольник 20">
            <a:extLst>
              <a:ext uri="{FF2B5EF4-FFF2-40B4-BE49-F238E27FC236}">
                <a16:creationId xmlns:a16="http://schemas.microsoft.com/office/drawing/2014/main" id="{C42B446B-B7DA-46FB-8CE7-61AB686193F5}"/>
              </a:ext>
            </a:extLst>
          </p:cNvPr>
          <p:cNvSpPr/>
          <p:nvPr/>
        </p:nvSpPr>
        <p:spPr>
          <a:xfrm>
            <a:off x="0" y="6520626"/>
            <a:ext cx="8150780" cy="45719"/>
          </a:xfrm>
          <a:prstGeom prst="rect">
            <a:avLst/>
          </a:prstGeom>
          <a:solidFill>
            <a:srgbClr val="1A873A"/>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Прямоугольник 21">
            <a:extLst>
              <a:ext uri="{FF2B5EF4-FFF2-40B4-BE49-F238E27FC236}">
                <a16:creationId xmlns:a16="http://schemas.microsoft.com/office/drawing/2014/main" id="{F6991F1C-B6FA-4270-A34F-A7FDE70129CE}"/>
              </a:ext>
            </a:extLst>
          </p:cNvPr>
          <p:cNvSpPr/>
          <p:nvPr/>
        </p:nvSpPr>
        <p:spPr>
          <a:xfrm>
            <a:off x="136083" y="484021"/>
            <a:ext cx="7006745" cy="1384995"/>
          </a:xfrm>
          <a:prstGeom prst="rect">
            <a:avLst/>
          </a:prstGeom>
          <a:noFill/>
          <a:effectLst>
            <a:outerShdw blurRad="50800" dist="38100" dir="2700000" algn="tl" rotWithShape="0">
              <a:prstClr val="black">
                <a:alpha val="40000"/>
              </a:prstClr>
            </a:outerShdw>
          </a:effectLst>
        </p:spPr>
        <p:txBody>
          <a:bodyPr wrap="square" lIns="91440" tIns="45720" rIns="91440" bIns="45720">
            <a:spAutoFit/>
          </a:bodyPr>
          <a:lstStyle/>
          <a:p>
            <a:r>
              <a:rPr lang="ru-RU" sz="4800" b="1" dirty="0">
                <a:latin typeface="Century Gothic" panose="020B0502020202020204" pitchFamily="34" charset="0"/>
              </a:rPr>
              <a:t>Фланцевые</a:t>
            </a:r>
            <a:r>
              <a:rPr lang="en-US" sz="4800" b="1" dirty="0">
                <a:latin typeface="Century Gothic" panose="020B0502020202020204" pitchFamily="34" charset="0"/>
              </a:rPr>
              <a:t> </a:t>
            </a:r>
          </a:p>
          <a:p>
            <a:r>
              <a:rPr lang="ru-RU" sz="3600" dirty="0">
                <a:latin typeface="Century Gothic" panose="020B0502020202020204" pitchFamily="34" charset="0"/>
              </a:rPr>
              <a:t>счетчики для воды</a:t>
            </a:r>
            <a:endParaRPr lang="ru-RU" sz="3600" cap="none" spc="0" dirty="0">
              <a:ln w="0"/>
              <a:latin typeface="Century Gothic" panose="020B0502020202020204" pitchFamily="34" charset="0"/>
            </a:endParaRPr>
          </a:p>
        </p:txBody>
      </p:sp>
      <p:sp>
        <p:nvSpPr>
          <p:cNvPr id="13" name="Прямоугольник 18">
            <a:extLst>
              <a:ext uri="{FF2B5EF4-FFF2-40B4-BE49-F238E27FC236}">
                <a16:creationId xmlns:a16="http://schemas.microsoft.com/office/drawing/2014/main" id="{E6C6CA5C-993F-453A-8C06-8F0D1A7802FC}"/>
              </a:ext>
            </a:extLst>
          </p:cNvPr>
          <p:cNvSpPr/>
          <p:nvPr/>
        </p:nvSpPr>
        <p:spPr>
          <a:xfrm flipH="1" flipV="1">
            <a:off x="0" y="-19359"/>
            <a:ext cx="3530600" cy="578138"/>
          </a:xfrm>
          <a:custGeom>
            <a:avLst/>
            <a:gdLst>
              <a:gd name="connsiteX0" fmla="*/ 0 w 5448301"/>
              <a:gd name="connsiteY0" fmla="*/ 0 h 578138"/>
              <a:gd name="connsiteX1" fmla="*/ 5448301 w 5448301"/>
              <a:gd name="connsiteY1" fmla="*/ 0 h 578138"/>
              <a:gd name="connsiteX2" fmla="*/ 5448301 w 5448301"/>
              <a:gd name="connsiteY2" fmla="*/ 578138 h 578138"/>
              <a:gd name="connsiteX3" fmla="*/ 0 w 5448301"/>
              <a:gd name="connsiteY3" fmla="*/ 578138 h 578138"/>
              <a:gd name="connsiteX4" fmla="*/ 0 w 5448301"/>
              <a:gd name="connsiteY4" fmla="*/ 0 h 578138"/>
              <a:gd name="connsiteX0" fmla="*/ 428625 w 5876926"/>
              <a:gd name="connsiteY0" fmla="*/ 0 h 578138"/>
              <a:gd name="connsiteX1" fmla="*/ 5876926 w 5876926"/>
              <a:gd name="connsiteY1" fmla="*/ 0 h 578138"/>
              <a:gd name="connsiteX2" fmla="*/ 5876926 w 5876926"/>
              <a:gd name="connsiteY2" fmla="*/ 578138 h 578138"/>
              <a:gd name="connsiteX3" fmla="*/ 0 w 5876926"/>
              <a:gd name="connsiteY3" fmla="*/ 578138 h 578138"/>
              <a:gd name="connsiteX4" fmla="*/ 428625 w 5876926"/>
              <a:gd name="connsiteY4" fmla="*/ 0 h 57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6926" h="578138">
                <a:moveTo>
                  <a:pt x="428625" y="0"/>
                </a:moveTo>
                <a:lnTo>
                  <a:pt x="5876926" y="0"/>
                </a:lnTo>
                <a:lnTo>
                  <a:pt x="5876926" y="578138"/>
                </a:lnTo>
                <a:lnTo>
                  <a:pt x="0" y="578138"/>
                </a:lnTo>
                <a:lnTo>
                  <a:pt x="428625" y="0"/>
                </a:lnTo>
                <a:close/>
              </a:path>
            </a:pathLst>
          </a:cu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 name="Прямоугольник 18">
            <a:extLst>
              <a:ext uri="{FF2B5EF4-FFF2-40B4-BE49-F238E27FC236}">
                <a16:creationId xmlns:a16="http://schemas.microsoft.com/office/drawing/2014/main" id="{4EFA3E69-23D3-413D-8BD0-BE1CC2D27876}"/>
              </a:ext>
            </a:extLst>
          </p:cNvPr>
          <p:cNvSpPr/>
          <p:nvPr/>
        </p:nvSpPr>
        <p:spPr>
          <a:xfrm>
            <a:off x="7835900" y="6295268"/>
            <a:ext cx="4356100" cy="578138"/>
          </a:xfrm>
          <a:custGeom>
            <a:avLst/>
            <a:gdLst>
              <a:gd name="connsiteX0" fmla="*/ 0 w 5448301"/>
              <a:gd name="connsiteY0" fmla="*/ 0 h 578138"/>
              <a:gd name="connsiteX1" fmla="*/ 5448301 w 5448301"/>
              <a:gd name="connsiteY1" fmla="*/ 0 h 578138"/>
              <a:gd name="connsiteX2" fmla="*/ 5448301 w 5448301"/>
              <a:gd name="connsiteY2" fmla="*/ 578138 h 578138"/>
              <a:gd name="connsiteX3" fmla="*/ 0 w 5448301"/>
              <a:gd name="connsiteY3" fmla="*/ 578138 h 578138"/>
              <a:gd name="connsiteX4" fmla="*/ 0 w 5448301"/>
              <a:gd name="connsiteY4" fmla="*/ 0 h 578138"/>
              <a:gd name="connsiteX0" fmla="*/ 428625 w 5876926"/>
              <a:gd name="connsiteY0" fmla="*/ 0 h 578138"/>
              <a:gd name="connsiteX1" fmla="*/ 5876926 w 5876926"/>
              <a:gd name="connsiteY1" fmla="*/ 0 h 578138"/>
              <a:gd name="connsiteX2" fmla="*/ 5876926 w 5876926"/>
              <a:gd name="connsiteY2" fmla="*/ 578138 h 578138"/>
              <a:gd name="connsiteX3" fmla="*/ 0 w 5876926"/>
              <a:gd name="connsiteY3" fmla="*/ 578138 h 578138"/>
              <a:gd name="connsiteX4" fmla="*/ 428625 w 5876926"/>
              <a:gd name="connsiteY4" fmla="*/ 0 h 57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6926" h="578138">
                <a:moveTo>
                  <a:pt x="428625" y="0"/>
                </a:moveTo>
                <a:lnTo>
                  <a:pt x="5876926" y="0"/>
                </a:lnTo>
                <a:lnTo>
                  <a:pt x="5876926" y="578138"/>
                </a:lnTo>
                <a:lnTo>
                  <a:pt x="0" y="578138"/>
                </a:lnTo>
                <a:lnTo>
                  <a:pt x="428625" y="0"/>
                </a:lnTo>
                <a:close/>
              </a:path>
            </a:pathLst>
          </a:custGeom>
          <a:solidFill>
            <a:srgbClr val="1A873A"/>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4" name="Рисунок 3">
            <a:extLst>
              <a:ext uri="{FF2B5EF4-FFF2-40B4-BE49-F238E27FC236}">
                <a16:creationId xmlns:a16="http://schemas.microsoft.com/office/drawing/2014/main" id="{B8F2221D-7ED6-4303-AADD-D7743CDFB0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090" y="2129674"/>
            <a:ext cx="7743690" cy="4130294"/>
          </a:xfrm>
          <a:prstGeom prst="round2DiagRect">
            <a:avLst>
              <a:gd name="adj1" fmla="val 16667"/>
              <a:gd name="adj2" fmla="val 0"/>
            </a:avLst>
          </a:prstGeom>
          <a:ln w="88900" cap="sq">
            <a:solidFill>
              <a:srgbClr val="1A873A"/>
            </a:solidFill>
            <a:prstDash val="dash"/>
            <a:miter lim="800000"/>
          </a:ln>
          <a:effectLst>
            <a:outerShdw blurRad="254000" algn="tl" rotWithShape="0">
              <a:srgbClr val="000000">
                <a:alpha val="43000"/>
              </a:srgbClr>
            </a:outerShdw>
          </a:effectLst>
        </p:spPr>
      </p:pic>
      <p:pic>
        <p:nvPicPr>
          <p:cNvPr id="7" name="Рисунок 6">
            <a:extLst>
              <a:ext uri="{FF2B5EF4-FFF2-40B4-BE49-F238E27FC236}">
                <a16:creationId xmlns:a16="http://schemas.microsoft.com/office/drawing/2014/main" id="{664F1AB8-6FD6-46A0-9A1C-AE0C00634D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6016" y="2833010"/>
            <a:ext cx="4862141" cy="475999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2" name="Рисунок 11">
            <a:extLst>
              <a:ext uri="{FF2B5EF4-FFF2-40B4-BE49-F238E27FC236}">
                <a16:creationId xmlns:a16="http://schemas.microsoft.com/office/drawing/2014/main" id="{2F613395-215D-4924-93FF-9020727445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2066" y="281469"/>
            <a:ext cx="4459410" cy="3964901"/>
          </a:xfrm>
          <a:prstGeom prst="rect">
            <a:avLst/>
          </a:prstGeom>
        </p:spPr>
      </p:pic>
      <p:pic>
        <p:nvPicPr>
          <p:cNvPr id="18" name="Рисунок 17">
            <a:extLst>
              <a:ext uri="{FF2B5EF4-FFF2-40B4-BE49-F238E27FC236}">
                <a16:creationId xmlns:a16="http://schemas.microsoft.com/office/drawing/2014/main" id="{6F969513-BC69-4FEA-A4A2-E52F368B1C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314575">
            <a:off x="6645765" y="-58497"/>
            <a:ext cx="2056892" cy="2082603"/>
          </a:xfrm>
          <a:prstGeom prst="rect">
            <a:avLst/>
          </a:prstGeom>
        </p:spPr>
      </p:pic>
      <p:pic>
        <p:nvPicPr>
          <p:cNvPr id="23" name="Рисунок 22">
            <a:extLst>
              <a:ext uri="{FF2B5EF4-FFF2-40B4-BE49-F238E27FC236}">
                <a16:creationId xmlns:a16="http://schemas.microsoft.com/office/drawing/2014/main" id="{3DA275B1-BF02-4D13-B249-2F4EE8F8E0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12572" y="-19056"/>
            <a:ext cx="1403388" cy="1979712"/>
          </a:xfrm>
          <a:prstGeom prst="rect">
            <a:avLst/>
          </a:prstGeom>
        </p:spPr>
      </p:pic>
    </p:spTree>
    <p:extLst>
      <p:ext uri="{BB962C8B-B14F-4D97-AF65-F5344CB8AC3E}">
        <p14:creationId xmlns:p14="http://schemas.microsoft.com/office/powerpoint/2010/main" val="3615811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86B620C-03FE-4B61-A90C-27493CF19153}"/>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23965" r="25531"/>
          <a:stretch/>
        </p:blipFill>
        <p:spPr>
          <a:xfrm>
            <a:off x="7581900" y="0"/>
            <a:ext cx="4610100" cy="6858000"/>
          </a:xfrm>
          <a:prstGeom prst="rect">
            <a:avLst/>
          </a:prstGeom>
        </p:spPr>
      </p:pic>
      <p:sp>
        <p:nvSpPr>
          <p:cNvPr id="6" name="Прямоугольник 5">
            <a:extLst>
              <a:ext uri="{FF2B5EF4-FFF2-40B4-BE49-F238E27FC236}">
                <a16:creationId xmlns:a16="http://schemas.microsoft.com/office/drawing/2014/main" id="{5B1BC413-5AA1-4AEF-B1FA-7667D98E37E1}"/>
              </a:ext>
            </a:extLst>
          </p:cNvPr>
          <p:cNvSpPr/>
          <p:nvPr/>
        </p:nvSpPr>
        <p:spPr>
          <a:xfrm rot="16200000">
            <a:off x="4585346" y="3691425"/>
            <a:ext cx="6070600" cy="262549"/>
          </a:xfrm>
          <a:prstGeom prst="rect">
            <a:avLst/>
          </a:pr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a:extLst>
              <a:ext uri="{FF2B5EF4-FFF2-40B4-BE49-F238E27FC236}">
                <a16:creationId xmlns:a16="http://schemas.microsoft.com/office/drawing/2014/main" id="{C73DAD62-809E-4274-8D70-09F0CEB22A22}"/>
              </a:ext>
            </a:extLst>
          </p:cNvPr>
          <p:cNvSpPr/>
          <p:nvPr/>
        </p:nvSpPr>
        <p:spPr>
          <a:xfrm>
            <a:off x="0" y="0"/>
            <a:ext cx="7751920" cy="787400"/>
          </a:xfrm>
          <a:prstGeom prst="rect">
            <a:avLst/>
          </a:prstGeom>
          <a:solidFill>
            <a:srgbClr val="1A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a:extLst>
              <a:ext uri="{FF2B5EF4-FFF2-40B4-BE49-F238E27FC236}">
                <a16:creationId xmlns:a16="http://schemas.microsoft.com/office/drawing/2014/main" id="{DC47029A-9275-4005-9D0D-A305AD814BFF}"/>
              </a:ext>
            </a:extLst>
          </p:cNvPr>
          <p:cNvSpPr/>
          <p:nvPr/>
        </p:nvSpPr>
        <p:spPr>
          <a:xfrm>
            <a:off x="2241390" y="0"/>
            <a:ext cx="5123518" cy="861774"/>
          </a:xfrm>
          <a:prstGeom prst="rect">
            <a:avLst/>
          </a:prstGeom>
          <a:noFill/>
        </p:spPr>
        <p:txBody>
          <a:bodyPr wrap="none" lIns="91440" tIns="45720" rIns="91440" bIns="45720">
            <a:spAutoFit/>
          </a:bodyPr>
          <a:lstStyle/>
          <a:p>
            <a:pPr algn="ctr"/>
            <a:r>
              <a:rPr lang="ru-RU" sz="5000" b="1"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СЧЕТЧИКИ ГАЗА</a:t>
            </a:r>
            <a:endParaRPr lang="ru-RU" sz="5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6" name="Прямоугольник 15">
            <a:extLst>
              <a:ext uri="{FF2B5EF4-FFF2-40B4-BE49-F238E27FC236}">
                <a16:creationId xmlns:a16="http://schemas.microsoft.com/office/drawing/2014/main" id="{1E95D8EA-DF13-44D2-9818-2A40299864CD}"/>
              </a:ext>
            </a:extLst>
          </p:cNvPr>
          <p:cNvSpPr/>
          <p:nvPr/>
        </p:nvSpPr>
        <p:spPr>
          <a:xfrm>
            <a:off x="78187" y="893354"/>
            <a:ext cx="7281894" cy="3785652"/>
          </a:xfrm>
          <a:prstGeom prst="rect">
            <a:avLst/>
          </a:prstGeom>
          <a:noFill/>
        </p:spPr>
        <p:txBody>
          <a:bodyPr wrap="square" lIns="91440" tIns="45720" rIns="91440" bIns="45720">
            <a:spAutoFit/>
          </a:bodyPr>
          <a:lstStyle/>
          <a:p>
            <a:pPr algn="just"/>
            <a:r>
              <a:rPr lang="ru-RU" sz="1600" b="0" i="0" dirty="0">
                <a:solidFill>
                  <a:srgbClr val="4A4A4A"/>
                </a:solidFill>
                <a:effectLst/>
                <a:latin typeface="Century Gothic" panose="020B0502020202020204" pitchFamily="34" charset="0"/>
              </a:rPr>
              <a:t>      Приборы учета, которые интегрируются в газовую магистраль перед точкой потребления. В зависимости от исполнения они могут устанавливаться внутри помещений или вне их. Для компенсации влияния температуры окружающей среды на точность измерений некоторые из них предусматривают термокорректировку, благодаря которой диапазон рабочих температур расширяется до значений от -40℃ до +40℃. Такие приборы выделяются маркировкой «Т».</a:t>
            </a:r>
          </a:p>
          <a:p>
            <a:pPr algn="just"/>
            <a:r>
              <a:rPr lang="ru-RU" sz="1600" dirty="0">
                <a:solidFill>
                  <a:srgbClr val="4A4A4A"/>
                </a:solidFill>
                <a:latin typeface="Century Gothic" panose="020B0502020202020204" pitchFamily="34" charset="0"/>
              </a:rPr>
              <a:t>     </a:t>
            </a:r>
            <a:r>
              <a:rPr lang="ru-RU" sz="1600" b="0" i="0" dirty="0">
                <a:solidFill>
                  <a:srgbClr val="4A4A4A"/>
                </a:solidFill>
                <a:effectLst/>
                <a:latin typeface="Century Gothic" panose="020B0502020202020204" pitchFamily="34" charset="0"/>
              </a:rPr>
              <a:t> Счетчики газа работают с использованием различных физических принципов. По этому признаку они подразделяются на большие группы: </a:t>
            </a:r>
            <a:r>
              <a:rPr lang="ru-RU" sz="1600" b="1" i="0" dirty="0">
                <a:solidFill>
                  <a:srgbClr val="4A4A4A"/>
                </a:solidFill>
                <a:effectLst/>
                <a:latin typeface="Century Gothic" panose="020B0502020202020204" pitchFamily="34" charset="0"/>
              </a:rPr>
              <a:t>Механические приборы и электронные устройства; Бытовые, </a:t>
            </a:r>
            <a:r>
              <a:rPr lang="ru-RU" sz="1600" b="1" dirty="0">
                <a:solidFill>
                  <a:srgbClr val="4A4A4A"/>
                </a:solidFill>
                <a:latin typeface="Century Gothic" panose="020B0502020202020204" pitchFamily="34" charset="0"/>
              </a:rPr>
              <a:t>к</a:t>
            </a:r>
            <a:r>
              <a:rPr lang="ru-RU" sz="1600" b="1" i="0" strike="noStrike" dirty="0">
                <a:effectLst/>
                <a:latin typeface="Century Gothic" panose="020B0502020202020204" pitchFamily="34" charset="0"/>
              </a:rPr>
              <a:t>оммунально-бытовые</a:t>
            </a:r>
            <a:r>
              <a:rPr lang="ru-RU" sz="1600" b="1" i="0" dirty="0">
                <a:solidFill>
                  <a:srgbClr val="4A4A4A"/>
                </a:solidFill>
                <a:effectLst/>
                <a:latin typeface="Century Gothic" panose="020B0502020202020204" pitchFamily="34" charset="0"/>
              </a:rPr>
              <a:t> и промышленные</a:t>
            </a:r>
            <a:r>
              <a:rPr lang="ru-RU" sz="1600" b="1" dirty="0">
                <a:solidFill>
                  <a:srgbClr val="4A4A4A"/>
                </a:solidFill>
                <a:latin typeface="Century Gothic" panose="020B0502020202020204" pitchFamily="34" charset="0"/>
              </a:rPr>
              <a:t>; Мембранные, ротационные, тахометрические, вихревые и ультразвуковые.</a:t>
            </a:r>
            <a:endParaRPr lang="ru-RU" sz="1600" b="0" i="0" dirty="0">
              <a:solidFill>
                <a:srgbClr val="4A4A4A"/>
              </a:solidFill>
              <a:effectLst/>
              <a:latin typeface="Century Gothic" panose="020B0502020202020204" pitchFamily="34" charset="0"/>
            </a:endParaRPr>
          </a:p>
          <a:p>
            <a:pPr algn="just"/>
            <a:endParaRPr lang="ru-RU" sz="1600" b="0" i="0" dirty="0">
              <a:solidFill>
                <a:srgbClr val="4A4A4A"/>
              </a:solidFill>
              <a:effectLst/>
              <a:latin typeface="Century Gothic" panose="020B0502020202020204" pitchFamily="34" charset="0"/>
            </a:endParaRPr>
          </a:p>
        </p:txBody>
      </p:sp>
      <p:sp>
        <p:nvSpPr>
          <p:cNvPr id="17" name="Прямоугольник 16">
            <a:extLst>
              <a:ext uri="{FF2B5EF4-FFF2-40B4-BE49-F238E27FC236}">
                <a16:creationId xmlns:a16="http://schemas.microsoft.com/office/drawing/2014/main" id="{25D6A4E2-53F0-412D-9937-35B03754F55A}"/>
              </a:ext>
            </a:extLst>
          </p:cNvPr>
          <p:cNvSpPr/>
          <p:nvPr/>
        </p:nvSpPr>
        <p:spPr>
          <a:xfrm>
            <a:off x="288676" y="4271292"/>
            <a:ext cx="7135111" cy="584775"/>
          </a:xfrm>
          <a:prstGeom prst="rect">
            <a:avLst/>
          </a:prstGeom>
          <a:noFill/>
          <a:effectLst>
            <a:outerShdw blurRad="114300" dist="76200" dir="17580000" algn="t" rotWithShape="0">
              <a:prstClr val="black">
                <a:alpha val="37000"/>
              </a:prstClr>
            </a:outerShdw>
          </a:effectLst>
        </p:spPr>
        <p:txBody>
          <a:bodyPr wrap="square" lIns="91440" tIns="45720" rIns="91440" bIns="45720">
            <a:spAutoFit/>
          </a:bodyPr>
          <a:lstStyle/>
          <a:p>
            <a:pPr algn="r"/>
            <a:r>
              <a:rPr lang="ru-RU" sz="3200" cap="none" spc="0" dirty="0">
                <a:ln w="0"/>
                <a:effectLst>
                  <a:outerShdw blurRad="38100" dist="38100" dir="2700000" algn="tl">
                    <a:srgbClr val="000000">
                      <a:alpha val="43137"/>
                    </a:srgbClr>
                  </a:outerShdw>
                </a:effectLst>
                <a:latin typeface="Century Gothic" panose="020B0502020202020204" pitchFamily="34" charset="0"/>
              </a:rPr>
              <a:t>Бренды доступные для заказа:</a:t>
            </a:r>
          </a:p>
        </p:txBody>
      </p:sp>
      <p:sp>
        <p:nvSpPr>
          <p:cNvPr id="22" name="Прямоугольник 21">
            <a:extLst>
              <a:ext uri="{FF2B5EF4-FFF2-40B4-BE49-F238E27FC236}">
                <a16:creationId xmlns:a16="http://schemas.microsoft.com/office/drawing/2014/main" id="{E82A4DBA-5876-4F97-ADC2-7F3B1612FCC0}"/>
              </a:ext>
            </a:extLst>
          </p:cNvPr>
          <p:cNvSpPr/>
          <p:nvPr/>
        </p:nvSpPr>
        <p:spPr>
          <a:xfrm>
            <a:off x="5541664" y="6550223"/>
            <a:ext cx="1839211" cy="307777"/>
          </a:xfrm>
          <a:prstGeom prst="rect">
            <a:avLst/>
          </a:prstGeom>
          <a:noFill/>
          <a:effectLst>
            <a:outerShdw blurRad="114300" dist="76200" dir="17580000" algn="t" rotWithShape="0">
              <a:prstClr val="black">
                <a:alpha val="37000"/>
              </a:prstClr>
            </a:outerShdw>
          </a:effectLst>
        </p:spPr>
        <p:txBody>
          <a:bodyPr wrap="square" lIns="91440" tIns="45720" rIns="91440" bIns="45720">
            <a:spAutoFit/>
          </a:bodyPr>
          <a:lstStyle/>
          <a:p>
            <a:pPr algn="ctr"/>
            <a:r>
              <a:rPr lang="ru-RU" sz="1400" dirty="0">
                <a:ln w="0"/>
                <a:latin typeface="Century Gothic" panose="020B0502020202020204" pitchFamily="34" charset="0"/>
              </a:rPr>
              <a:t>и многие другие...</a:t>
            </a:r>
            <a:endParaRPr lang="ru-RU" sz="1400" cap="none" spc="0" dirty="0">
              <a:ln w="0"/>
              <a:latin typeface="Century Gothic" panose="020B0502020202020204" pitchFamily="34" charset="0"/>
            </a:endParaRPr>
          </a:p>
        </p:txBody>
      </p:sp>
      <p:pic>
        <p:nvPicPr>
          <p:cNvPr id="10" name="Рисунок 9">
            <a:extLst>
              <a:ext uri="{FF2B5EF4-FFF2-40B4-BE49-F238E27FC236}">
                <a16:creationId xmlns:a16="http://schemas.microsoft.com/office/drawing/2014/main" id="{83C078B9-2D1B-453A-B76E-A188EC6F20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87" y="5016817"/>
            <a:ext cx="2027238" cy="357748"/>
          </a:xfrm>
          <a:prstGeom prst="rect">
            <a:avLst/>
          </a:prstGeom>
        </p:spPr>
      </p:pic>
      <p:pic>
        <p:nvPicPr>
          <p:cNvPr id="23" name="Рисунок 22">
            <a:extLst>
              <a:ext uri="{FF2B5EF4-FFF2-40B4-BE49-F238E27FC236}">
                <a16:creationId xmlns:a16="http://schemas.microsoft.com/office/drawing/2014/main" id="{E19C88CD-D92C-48E1-B918-B0A11663DF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051" y="5509914"/>
            <a:ext cx="1578034" cy="342857"/>
          </a:xfrm>
          <a:prstGeom prst="rect">
            <a:avLst/>
          </a:prstGeom>
        </p:spPr>
      </p:pic>
      <p:pic>
        <p:nvPicPr>
          <p:cNvPr id="14" name="Рисунок 13">
            <a:extLst>
              <a:ext uri="{FF2B5EF4-FFF2-40B4-BE49-F238E27FC236}">
                <a16:creationId xmlns:a16="http://schemas.microsoft.com/office/drawing/2014/main" id="{928F6A11-9C69-4A8F-B137-B092727B3F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55" y="5624503"/>
            <a:ext cx="2154183" cy="807818"/>
          </a:xfrm>
          <a:prstGeom prst="rect">
            <a:avLst/>
          </a:prstGeom>
        </p:spPr>
      </p:pic>
      <p:pic>
        <p:nvPicPr>
          <p:cNvPr id="25" name="Рисунок 24">
            <a:extLst>
              <a:ext uri="{FF2B5EF4-FFF2-40B4-BE49-F238E27FC236}">
                <a16:creationId xmlns:a16="http://schemas.microsoft.com/office/drawing/2014/main" id="{3A7873C5-DABB-40F9-8E7B-49C1B5C9C74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1553" b="57991" l="69246" r="87500">
                        <a14:foregroundMark x1="80357" y1="56164" x2="80357" y2="56164"/>
                        <a14:foregroundMark x1="80357" y1="54338" x2="80357" y2="54338"/>
                        <a14:foregroundMark x1="80357" y1="56164" x2="80357" y2="56164"/>
                        <a14:foregroundMark x1="79960" y1="52511" x2="79960" y2="52511"/>
                        <a14:foregroundMark x1="79563" y1="52055" x2="79563" y2="52055"/>
                        <a14:foregroundMark x1="79167" y1="55251" x2="79167" y2="55251"/>
                        <a14:foregroundMark x1="78770" y1="55251" x2="78770" y2="55251"/>
                        <a14:foregroundMark x1="74405" y1="47032" x2="74405" y2="47032"/>
                        <a14:foregroundMark x1="69246" y1="47032" x2="69246" y2="47032"/>
                        <a14:foregroundMark x1="87500" y1="47032" x2="87500" y2="47032"/>
                      </a14:backgroundRemoval>
                    </a14:imgEffect>
                  </a14:imgLayer>
                </a14:imgProps>
              </a:ext>
              <a:ext uri="{28A0092B-C50C-407E-A947-70E740481C1C}">
                <a14:useLocalDpi xmlns:a14="http://schemas.microsoft.com/office/drawing/2010/main" val="0"/>
              </a:ext>
            </a:extLst>
          </a:blip>
          <a:srcRect l="67220" t="39668" r="10633" b="39957"/>
          <a:stretch/>
        </p:blipFill>
        <p:spPr>
          <a:xfrm>
            <a:off x="6356425" y="5016817"/>
            <a:ext cx="1063170" cy="425018"/>
          </a:xfrm>
          <a:prstGeom prst="rect">
            <a:avLst/>
          </a:prstGeom>
        </p:spPr>
      </p:pic>
      <p:pic>
        <p:nvPicPr>
          <p:cNvPr id="27" name="Рисунок 26">
            <a:extLst>
              <a:ext uri="{FF2B5EF4-FFF2-40B4-BE49-F238E27FC236}">
                <a16:creationId xmlns:a16="http://schemas.microsoft.com/office/drawing/2014/main" id="{6AC9FEDB-AA26-4D41-A521-5BD5DB8B33B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778" b="90667" l="1475" r="97541">
                        <a14:foregroundMark x1="18852" y1="61778" x2="18852" y2="61778"/>
                        <a14:foregroundMark x1="18852" y1="57333" x2="18852" y2="57333"/>
                        <a14:foregroundMark x1="19508" y1="55556" x2="19508" y2="55556"/>
                        <a14:foregroundMark x1="19508" y1="51111" x2="19508" y2="51111"/>
                        <a14:foregroundMark x1="27541" y1="44889" x2="27541" y2="44889"/>
                        <a14:foregroundMark x1="29180" y1="35556" x2="29180" y2="35556"/>
                        <a14:foregroundMark x1="29180" y1="35556" x2="29180" y2="35556"/>
                        <a14:foregroundMark x1="29180" y1="35556" x2="29180" y2="35556"/>
                        <a14:foregroundMark x1="30328" y1="34222" x2="30328" y2="34222"/>
                        <a14:foregroundMark x1="30328" y1="32444" x2="30328" y2="32444"/>
                        <a14:foregroundMark x1="30328" y1="32444" x2="30328" y2="32444"/>
                        <a14:foregroundMark x1="30328" y1="32444" x2="30328" y2="32444"/>
                        <a14:foregroundMark x1="29672" y1="32444" x2="29672" y2="32444"/>
                        <a14:foregroundMark x1="27541" y1="32444" x2="27541" y2="32444"/>
                        <a14:foregroundMark x1="26393" y1="40000" x2="25738" y2="46222"/>
                        <a14:foregroundMark x1="21803" y1="83556" x2="21803" y2="83556"/>
                        <a14:foregroundMark x1="19508" y1="80444" x2="19508" y2="80444"/>
                        <a14:foregroundMark x1="19508" y1="80444" x2="19508" y2="80444"/>
                        <a14:foregroundMark x1="1803" y1="68000" x2="1803" y2="68000"/>
                        <a14:foregroundMark x1="1803" y1="68000" x2="1803" y2="68000"/>
                        <a14:foregroundMark x1="56557" y1="84889" x2="56557" y2="84889"/>
                        <a14:foregroundMark x1="43934" y1="78667" x2="43934" y2="78667"/>
                        <a14:foregroundMark x1="63279" y1="81778" x2="63279" y2="81778"/>
                        <a14:foregroundMark x1="72459" y1="86667" x2="72459" y2="86667"/>
                        <a14:foregroundMark x1="85574" y1="91111" x2="85574" y2="91111"/>
                        <a14:foregroundMark x1="97541" y1="84889" x2="97541" y2="84889"/>
                      </a14:backgroundRemoval>
                    </a14:imgEffect>
                  </a14:imgLayer>
                </a14:imgProps>
              </a:ext>
              <a:ext uri="{28A0092B-C50C-407E-A947-70E740481C1C}">
                <a14:useLocalDpi xmlns:a14="http://schemas.microsoft.com/office/drawing/2010/main" val="0"/>
              </a:ext>
            </a:extLst>
          </a:blip>
          <a:stretch>
            <a:fillRect/>
          </a:stretch>
        </p:blipFill>
        <p:spPr>
          <a:xfrm>
            <a:off x="2277393" y="6075473"/>
            <a:ext cx="1731660" cy="638727"/>
          </a:xfrm>
          <a:prstGeom prst="rect">
            <a:avLst/>
          </a:prstGeom>
        </p:spPr>
      </p:pic>
      <p:pic>
        <p:nvPicPr>
          <p:cNvPr id="29" name="Рисунок 28">
            <a:extLst>
              <a:ext uri="{FF2B5EF4-FFF2-40B4-BE49-F238E27FC236}">
                <a16:creationId xmlns:a16="http://schemas.microsoft.com/office/drawing/2014/main" id="{DA75AB83-1E04-4ED1-BDC9-B587171FC4C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5172" b="89943" l="1721" r="98115">
                        <a14:foregroundMark x1="20902" y1="43678" x2="20902" y2="43678"/>
                        <a14:foregroundMark x1="23033" y1="20402" x2="23033" y2="20402"/>
                        <a14:foregroundMark x1="23689" y1="15230" x2="23689" y2="15230"/>
                        <a14:foregroundMark x1="22869" y1="20977" x2="22869" y2="20977"/>
                        <a14:foregroundMark x1="22541" y1="21552" x2="22541" y2="21552"/>
                        <a14:foregroundMark x1="60656" y1="89655" x2="60656" y2="89655"/>
                        <a14:foregroundMark x1="96148" y1="72126" x2="96148" y2="72126"/>
                        <a14:foregroundMark x1="98115" y1="44253" x2="98115" y2="44253"/>
                        <a14:foregroundMark x1="16066" y1="42529" x2="16066" y2="42529"/>
                        <a14:foregroundMark x1="28689" y1="43678" x2="28689" y2="43678"/>
                        <a14:foregroundMark x1="47377" y1="38506" x2="47377" y2="38506"/>
                        <a14:foregroundMark x1="81721" y1="39080" x2="81721" y2="39080"/>
                        <a14:foregroundMark x1="5820" y1="81897" x2="5820" y2="81897"/>
                        <a14:foregroundMark x1="1967" y1="77874" x2="1967" y2="77874"/>
                        <a14:foregroundMark x1="23033" y1="6322" x2="23033" y2="6322"/>
                        <a14:foregroundMark x1="14918" y1="5747" x2="14918" y2="5747"/>
                        <a14:foregroundMark x1="14918" y1="5747" x2="14918" y2="5747"/>
                        <a14:foregroundMark x1="14262" y1="5172" x2="14262" y2="5172"/>
                        <a14:foregroundMark x1="16230" y1="43103" x2="16230" y2="43103"/>
                        <a14:foregroundMark x1="9098" y1="42529" x2="9098" y2="42529"/>
                        <a14:foregroundMark x1="9426" y1="23851" x2="9426" y2="23851"/>
                        <a14:foregroundMark x1="9426" y1="23851" x2="9426" y2="23851"/>
                        <a14:foregroundMark x1="9426" y1="23851" x2="9426" y2="23851"/>
                        <a14:foregroundMark x1="9426" y1="23851" x2="9426" y2="23851"/>
                        <a14:foregroundMark x1="9754" y1="18678" x2="9754" y2="18678"/>
                        <a14:foregroundMark x1="63197" y1="36782" x2="63197" y2="36782"/>
                        <a14:foregroundMark x1="61148" y1="26724" x2="61148" y2="26724"/>
                        <a14:foregroundMark x1="61148" y1="26724" x2="61148" y2="26724"/>
                      </a14:backgroundRemoval>
                    </a14:imgEffect>
                  </a14:imgLayer>
                </a14:imgProps>
              </a:ext>
              <a:ext uri="{28A0092B-C50C-407E-A947-70E740481C1C}">
                <a14:useLocalDpi xmlns:a14="http://schemas.microsoft.com/office/drawing/2010/main" val="0"/>
              </a:ext>
            </a:extLst>
          </a:blip>
          <a:stretch>
            <a:fillRect/>
          </a:stretch>
        </p:blipFill>
        <p:spPr>
          <a:xfrm>
            <a:off x="2707144" y="5394424"/>
            <a:ext cx="1731660" cy="493949"/>
          </a:xfrm>
          <a:prstGeom prst="rect">
            <a:avLst/>
          </a:prstGeom>
        </p:spPr>
      </p:pic>
      <p:pic>
        <p:nvPicPr>
          <p:cNvPr id="31" name="Рисунок 30">
            <a:extLst>
              <a:ext uri="{FF2B5EF4-FFF2-40B4-BE49-F238E27FC236}">
                <a16:creationId xmlns:a16="http://schemas.microsoft.com/office/drawing/2014/main" id="{A0D00567-04A7-4E85-ABAB-A096982F368B}"/>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51103" b="62224" l="2500" r="29479">
                        <a14:foregroundMark x1="2500" y1="60403" x2="2500" y2="60403"/>
                        <a14:foregroundMark x1="2604" y1="53308" x2="2604" y2="53308"/>
                        <a14:foregroundMark x1="3542" y1="53308" x2="3542" y2="53308"/>
                        <a14:foregroundMark x1="4688" y1="58293" x2="4688" y2="58293"/>
                        <a14:foregroundMark x1="5104" y1="57143" x2="5104" y2="57143"/>
                        <a14:foregroundMark x1="4479" y1="57335" x2="4479" y2="57335"/>
                        <a14:foregroundMark x1="4271" y1="57335" x2="4271" y2="57335"/>
                        <a14:foregroundMark x1="4688" y1="57718" x2="4688" y2="57718"/>
                        <a14:foregroundMark x1="4896" y1="58293" x2="4896" y2="58293"/>
                        <a14:foregroundMark x1="4375" y1="57526" x2="4375" y2="57526"/>
                        <a14:foregroundMark x1="4375" y1="56568" x2="4375" y2="56568"/>
                        <a14:foregroundMark x1="4375" y1="56568" x2="4375" y2="56568"/>
                        <a14:foregroundMark x1="4688" y1="56376" x2="4688" y2="56376"/>
                        <a14:foregroundMark x1="4792" y1="56376" x2="4792" y2="56376"/>
                        <a14:foregroundMark x1="5104" y1="56376" x2="5104" y2="56376"/>
                        <a14:foregroundMark x1="5000" y1="55801" x2="5000" y2="55801"/>
                        <a14:foregroundMark x1="3958" y1="55992" x2="3958" y2="55992"/>
                        <a14:foregroundMark x1="7083" y1="55034" x2="7083" y2="55034"/>
                        <a14:foregroundMark x1="7083" y1="54650" x2="7083" y2="54650"/>
                        <a14:foregroundMark x1="10729" y1="57718" x2="10729" y2="57718"/>
                        <a14:foregroundMark x1="13646" y1="55225" x2="13646" y2="55225"/>
                        <a14:foregroundMark x1="19792" y1="56951" x2="19792" y2="56951"/>
                        <a14:foregroundMark x1="23542" y1="56951" x2="23542" y2="56951"/>
                        <a14:foregroundMark x1="25417" y1="57143" x2="25417" y2="57143"/>
                        <a14:foregroundMark x1="29271" y1="55417" x2="29271" y2="55417"/>
                        <a14:foregroundMark x1="29271" y1="55609" x2="29271" y2="55609"/>
                        <a14:foregroundMark x1="29271" y1="55609" x2="29271" y2="55609"/>
                        <a14:foregroundMark x1="29167" y1="54650" x2="29167" y2="54650"/>
                        <a14:foregroundMark x1="28438" y1="54650" x2="28438" y2="54650"/>
                        <a14:foregroundMark x1="28438" y1="55034" x2="28750" y2="55034"/>
                        <a14:foregroundMark x1="29479" y1="54650" x2="29479" y2="54650"/>
                      </a14:backgroundRemoval>
                    </a14:imgEffect>
                  </a14:imgLayer>
                </a14:imgProps>
              </a:ext>
              <a:ext uri="{28A0092B-C50C-407E-A947-70E740481C1C}">
                <a14:useLocalDpi xmlns:a14="http://schemas.microsoft.com/office/drawing/2010/main" val="0"/>
              </a:ext>
            </a:extLst>
          </a:blip>
          <a:srcRect t="50000" r="69062" b="36159"/>
          <a:stretch/>
        </p:blipFill>
        <p:spPr>
          <a:xfrm>
            <a:off x="2115937" y="4967968"/>
            <a:ext cx="1866710" cy="453658"/>
          </a:xfrm>
          <a:prstGeom prst="rect">
            <a:avLst/>
          </a:prstGeom>
        </p:spPr>
      </p:pic>
      <p:pic>
        <p:nvPicPr>
          <p:cNvPr id="33" name="Рисунок 32">
            <a:extLst>
              <a:ext uri="{FF2B5EF4-FFF2-40B4-BE49-F238E27FC236}">
                <a16:creationId xmlns:a16="http://schemas.microsoft.com/office/drawing/2014/main" id="{3FEE9C00-EE44-4D8F-A789-95AEDD3FC1F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107110" y="5003713"/>
            <a:ext cx="2124852" cy="382168"/>
          </a:xfrm>
          <a:prstGeom prst="rect">
            <a:avLst/>
          </a:prstGeom>
        </p:spPr>
      </p:pic>
      <p:sp>
        <p:nvSpPr>
          <p:cNvPr id="34" name="Прямоугольник 33">
            <a:extLst>
              <a:ext uri="{FF2B5EF4-FFF2-40B4-BE49-F238E27FC236}">
                <a16:creationId xmlns:a16="http://schemas.microsoft.com/office/drawing/2014/main" id="{F171F733-DFE2-4557-8A92-D87DA28DDC7E}"/>
              </a:ext>
            </a:extLst>
          </p:cNvPr>
          <p:cNvSpPr/>
          <p:nvPr/>
        </p:nvSpPr>
        <p:spPr>
          <a:xfrm>
            <a:off x="78187" y="6394836"/>
            <a:ext cx="1839211" cy="523220"/>
          </a:xfrm>
          <a:prstGeom prst="rect">
            <a:avLst/>
          </a:prstGeom>
          <a:noFill/>
          <a:effectLst/>
        </p:spPr>
        <p:txBody>
          <a:bodyPr wrap="square" lIns="91440" tIns="45720" rIns="91440" bIns="45720">
            <a:spAutoFit/>
          </a:bodyPr>
          <a:lstStyle/>
          <a:p>
            <a:pPr algn="ctr"/>
            <a:r>
              <a:rPr lang="ru-RU" sz="2800" b="1" dirty="0">
                <a:ln w="0"/>
                <a:solidFill>
                  <a:srgbClr val="FFC409"/>
                </a:solidFill>
                <a:latin typeface="Century Gothic" panose="020B0502020202020204" pitchFamily="34" charset="0"/>
              </a:rPr>
              <a:t>ОМЕГА</a:t>
            </a:r>
            <a:endParaRPr lang="ru-RU" sz="2800" b="1" cap="none" spc="0" dirty="0">
              <a:ln w="0"/>
              <a:solidFill>
                <a:srgbClr val="FFC409"/>
              </a:solidFill>
              <a:latin typeface="Century Gothic" panose="020B0502020202020204" pitchFamily="34" charset="0"/>
            </a:endParaRPr>
          </a:p>
        </p:txBody>
      </p:sp>
      <p:pic>
        <p:nvPicPr>
          <p:cNvPr id="36" name="Рисунок 35">
            <a:extLst>
              <a:ext uri="{FF2B5EF4-FFF2-40B4-BE49-F238E27FC236}">
                <a16:creationId xmlns:a16="http://schemas.microsoft.com/office/drawing/2014/main" id="{392B1655-86F7-4356-AD62-0CA60ACE3277}"/>
              </a:ext>
            </a:extLst>
          </p:cNvPr>
          <p:cNvPicPr>
            <a:picLocks noChangeAspect="1"/>
          </p:cNvPicPr>
          <p:nvPr/>
        </p:nvPicPr>
        <p:blipFill rotWithShape="1">
          <a:blip r:embed="rId17">
            <a:extLst>
              <a:ext uri="{28A0092B-C50C-407E-A947-70E740481C1C}">
                <a14:useLocalDpi xmlns:a14="http://schemas.microsoft.com/office/drawing/2010/main" val="0"/>
              </a:ext>
            </a:extLst>
          </a:blip>
          <a:srcRect l="8046" t="11845" r="14043" b="21662"/>
          <a:stretch/>
        </p:blipFill>
        <p:spPr>
          <a:xfrm>
            <a:off x="4117549" y="5824145"/>
            <a:ext cx="1459700" cy="949063"/>
          </a:xfrm>
          <a:prstGeom prst="rect">
            <a:avLst/>
          </a:prstGeom>
        </p:spPr>
      </p:pic>
      <p:pic>
        <p:nvPicPr>
          <p:cNvPr id="38" name="Рисунок 37">
            <a:extLst>
              <a:ext uri="{FF2B5EF4-FFF2-40B4-BE49-F238E27FC236}">
                <a16:creationId xmlns:a16="http://schemas.microsoft.com/office/drawing/2014/main" id="{FC285077-C638-46ED-BFD2-2A0A6C20FB0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395482" y="5509914"/>
            <a:ext cx="1910888" cy="787401"/>
          </a:xfrm>
          <a:prstGeom prst="rect">
            <a:avLst/>
          </a:prstGeom>
        </p:spPr>
      </p:pic>
    </p:spTree>
    <p:extLst>
      <p:ext uri="{BB962C8B-B14F-4D97-AF65-F5344CB8AC3E}">
        <p14:creationId xmlns:p14="http://schemas.microsoft.com/office/powerpoint/2010/main" val="366348342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4475</TotalTime>
  <Words>2053</Words>
  <Application>Microsoft Office PowerPoint</Application>
  <PresentationFormat>Широкоэкранный</PresentationFormat>
  <Paragraphs>155</Paragraphs>
  <Slides>25</Slides>
  <Notes>5</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25</vt:i4>
      </vt:variant>
    </vt:vector>
  </HeadingPairs>
  <TitlesOfParts>
    <vt:vector size="32" baseType="lpstr">
      <vt:lpstr>Arial</vt:lpstr>
      <vt:lpstr>Calibri</vt:lpstr>
      <vt:lpstr>Calibri Light</vt:lpstr>
      <vt:lpstr>Cambria Math</vt:lpstr>
      <vt:lpstr>Century Gothic</vt:lpstr>
      <vt:lpstr>Montserrat</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Анна Стасенко</dc:creator>
  <cp:lastModifiedBy>Анна Стасенко</cp:lastModifiedBy>
  <cp:revision>88</cp:revision>
  <dcterms:created xsi:type="dcterms:W3CDTF">2024-07-22T10:37:45Z</dcterms:created>
  <dcterms:modified xsi:type="dcterms:W3CDTF">2024-07-25T14:16:17Z</dcterms:modified>
</cp:coreProperties>
</file>